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41"/>
  </p:notesMasterIdLst>
  <p:handoutMasterIdLst>
    <p:handoutMasterId r:id="rId42"/>
  </p:handoutMasterIdLst>
  <p:sldIdLst>
    <p:sldId id="338" r:id="rId2"/>
    <p:sldId id="373" r:id="rId3"/>
    <p:sldId id="331" r:id="rId4"/>
    <p:sldId id="402" r:id="rId5"/>
    <p:sldId id="411" r:id="rId6"/>
    <p:sldId id="374" r:id="rId7"/>
    <p:sldId id="376" r:id="rId8"/>
    <p:sldId id="400" r:id="rId9"/>
    <p:sldId id="377" r:id="rId10"/>
    <p:sldId id="378" r:id="rId11"/>
    <p:sldId id="380" r:id="rId12"/>
    <p:sldId id="379" r:id="rId13"/>
    <p:sldId id="381" r:id="rId14"/>
    <p:sldId id="413" r:id="rId15"/>
    <p:sldId id="383" r:id="rId16"/>
    <p:sldId id="384" r:id="rId17"/>
    <p:sldId id="385" r:id="rId18"/>
    <p:sldId id="386" r:id="rId19"/>
    <p:sldId id="387" r:id="rId20"/>
    <p:sldId id="415" r:id="rId21"/>
    <p:sldId id="388" r:id="rId22"/>
    <p:sldId id="389" r:id="rId23"/>
    <p:sldId id="390" r:id="rId24"/>
    <p:sldId id="391" r:id="rId25"/>
    <p:sldId id="392" r:id="rId26"/>
    <p:sldId id="370" r:id="rId27"/>
    <p:sldId id="417" r:id="rId28"/>
    <p:sldId id="341" r:id="rId29"/>
    <p:sldId id="305" r:id="rId30"/>
    <p:sldId id="418" r:id="rId31"/>
    <p:sldId id="398" r:id="rId32"/>
    <p:sldId id="395" r:id="rId33"/>
    <p:sldId id="396" r:id="rId34"/>
    <p:sldId id="401" r:id="rId35"/>
    <p:sldId id="397" r:id="rId36"/>
    <p:sldId id="360" r:id="rId37"/>
    <p:sldId id="399" r:id="rId38"/>
    <p:sldId id="367" r:id="rId39"/>
    <p:sldId id="296" r:id="rId4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BFBFB"/>
    <a:srgbClr val="F8F8F8"/>
    <a:srgbClr val="FFCCCC"/>
    <a:srgbClr val="44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06" autoAdjust="0"/>
    <p:restoredTop sz="94819" autoAdjust="0"/>
  </p:normalViewPr>
  <p:slideViewPr>
    <p:cSldViewPr>
      <p:cViewPr varScale="1">
        <p:scale>
          <a:sx n="78" d="100"/>
          <a:sy n="78" d="100"/>
        </p:scale>
        <p:origin x="110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8" d="100"/>
        <a:sy n="1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858B0E-FC48-467C-B60A-F30E9D3FA45E}" type="doc">
      <dgm:prSet loTypeId="urn:microsoft.com/office/officeart/2005/8/layout/radial4" loCatId="relationship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20B084D-05B6-4C5F-92DB-8953EC309407}">
      <dgm:prSet phldrT="[Text]"/>
      <dgm:spPr>
        <a:gradFill rotWithShape="0">
          <a:gsLst>
            <a:gs pos="0">
              <a:schemeClr val="tx2"/>
            </a:gs>
            <a:gs pos="64000">
              <a:schemeClr val="tx2">
                <a:lumMod val="20000"/>
                <a:lumOff val="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en-US"/>
            <a:t>Measurement Variate</a:t>
          </a:r>
          <a:endParaRPr lang="en-US" dirty="0"/>
        </a:p>
      </dgm:t>
    </dgm:pt>
    <dgm:pt modelId="{F139A357-9DC8-49BF-ACC3-EA62A8B57935}" type="parTrans" cxnId="{5E7EC35B-2863-4E7B-968B-F843FEA436CB}">
      <dgm:prSet/>
      <dgm:spPr/>
      <dgm:t>
        <a:bodyPr/>
        <a:lstStyle/>
        <a:p>
          <a:endParaRPr lang="en-US"/>
        </a:p>
      </dgm:t>
    </dgm:pt>
    <dgm:pt modelId="{12D3157B-5D2F-47B8-BD88-154DA6BEB2DF}" type="sibTrans" cxnId="{5E7EC35B-2863-4E7B-968B-F843FEA436CB}">
      <dgm:prSet/>
      <dgm:spPr/>
      <dgm:t>
        <a:bodyPr/>
        <a:lstStyle/>
        <a:p>
          <a:endParaRPr lang="en-US"/>
        </a:p>
      </dgm:t>
    </dgm:pt>
    <dgm:pt modelId="{AD536E76-5912-47E1-A75C-E7534A230517}">
      <dgm:prSet phldrT="[Text]"/>
      <dgm:spPr>
        <a:gradFill rotWithShape="0">
          <a:gsLst>
            <a:gs pos="0">
              <a:schemeClr val="accent3"/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en-US"/>
            <a:t>Trait property</a:t>
          </a:r>
          <a:endParaRPr lang="en-US" dirty="0"/>
        </a:p>
      </dgm:t>
    </dgm:pt>
    <dgm:pt modelId="{953AB3F0-C03B-4273-8DBA-3F295628B1C1}" type="parTrans" cxnId="{418EB27E-FE27-4952-B662-8B18163E5CB1}">
      <dgm:prSet/>
      <dgm:spPr>
        <a:gradFill rotWithShape="0">
          <a:gsLst>
            <a:gs pos="0">
              <a:schemeClr val="accent3"/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B1369172-57C2-40AB-B6DE-D14CADB5E0DB}" type="sibTrans" cxnId="{418EB27E-FE27-4952-B662-8B18163E5CB1}">
      <dgm:prSet/>
      <dgm:spPr/>
      <dgm:t>
        <a:bodyPr/>
        <a:lstStyle/>
        <a:p>
          <a:endParaRPr lang="en-US"/>
        </a:p>
      </dgm:t>
    </dgm:pt>
    <dgm:pt modelId="{8D7722A2-3ED8-4F71-A9B4-8F13B229CD37}">
      <dgm:prSet phldrT="[Text]"/>
      <dgm:spPr>
        <a:gradFill rotWithShape="0">
          <a:gsLst>
            <a:gs pos="0">
              <a:schemeClr val="accent2"/>
            </a:gs>
            <a:gs pos="39999">
              <a:srgbClr val="85C2FF"/>
            </a:gs>
            <a:gs pos="100000">
              <a:srgbClr val="C4D6EB"/>
            </a:gs>
            <a:gs pos="100000">
              <a:srgbClr val="FFEBFA"/>
            </a:gs>
          </a:gsLst>
          <a:lin ang="16200000" scaled="0"/>
        </a:gradFill>
      </dgm:spPr>
      <dgm:t>
        <a:bodyPr/>
        <a:lstStyle/>
        <a:p>
          <a:r>
            <a:rPr lang="en-US" dirty="0"/>
            <a:t>Reporting units or scale</a:t>
          </a:r>
        </a:p>
      </dgm:t>
    </dgm:pt>
    <dgm:pt modelId="{5975EFF2-22CC-4C49-8169-91B2CF3E59FC}" type="parTrans" cxnId="{ADEBAF46-F428-44BC-BFBC-503E57DCA65F}">
      <dgm:prSet/>
      <dgm:spPr>
        <a:gradFill rotWithShape="0">
          <a:gsLst>
            <a:gs pos="0">
              <a:schemeClr val="accent2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</dgm:spPr>
      <dgm:t>
        <a:bodyPr/>
        <a:lstStyle/>
        <a:p>
          <a:endParaRPr lang="en-US"/>
        </a:p>
      </dgm:t>
    </dgm:pt>
    <dgm:pt modelId="{94A7E58A-90DE-47AC-9326-453F6ACEC718}" type="sibTrans" cxnId="{ADEBAF46-F428-44BC-BFBC-503E57DCA65F}">
      <dgm:prSet/>
      <dgm:spPr/>
      <dgm:t>
        <a:bodyPr/>
        <a:lstStyle/>
        <a:p>
          <a:endParaRPr lang="en-US"/>
        </a:p>
      </dgm:t>
    </dgm:pt>
    <dgm:pt modelId="{DCD9449B-BCE4-4935-B75F-2A158ED98001}">
      <dgm:prSet phldrT="[Text]"/>
      <dgm:spPr>
        <a:gradFill rotWithShape="0">
          <a:gsLst>
            <a:gs pos="0">
              <a:schemeClr val="accent1"/>
            </a:gs>
            <a:gs pos="100000">
              <a:schemeClr val="accent5">
                <a:hueOff val="14361063"/>
                <a:satOff val="37190"/>
                <a:lumOff val="-24510"/>
                <a:alphaOff val="0"/>
                <a:tint val="37000"/>
                <a:satMod val="300000"/>
              </a:schemeClr>
            </a:gs>
            <a:gs pos="100000">
              <a:schemeClr val="accent5">
                <a:hueOff val="14361063"/>
                <a:satOff val="37190"/>
                <a:lumOff val="-2451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en-US"/>
            <a:t>Measurement method</a:t>
          </a:r>
          <a:endParaRPr lang="en-US" dirty="0"/>
        </a:p>
      </dgm:t>
    </dgm:pt>
    <dgm:pt modelId="{1233025D-2E42-4C0F-9C79-D7304506286A}" type="parTrans" cxnId="{5D6664BB-DCC1-4329-B900-ECEC4A149417}">
      <dgm:prSet/>
      <dgm:spPr>
        <a:gradFill rotWithShape="0">
          <a:gsLst>
            <a:gs pos="0">
              <a:schemeClr val="accent1"/>
            </a:gs>
            <a:gs pos="35000">
              <a:schemeClr val="accent5">
                <a:hueOff val="14361063"/>
                <a:satOff val="37190"/>
                <a:lumOff val="-24510"/>
                <a:alphaOff val="0"/>
                <a:tint val="37000"/>
                <a:satMod val="300000"/>
              </a:schemeClr>
            </a:gs>
            <a:gs pos="100000">
              <a:schemeClr val="accent5">
                <a:hueOff val="14361063"/>
                <a:satOff val="37190"/>
                <a:lumOff val="-2451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687BD56C-D048-4AB1-9EC5-E43D2EC95162}" type="sibTrans" cxnId="{5D6664BB-DCC1-4329-B900-ECEC4A149417}">
      <dgm:prSet/>
      <dgm:spPr/>
      <dgm:t>
        <a:bodyPr/>
        <a:lstStyle/>
        <a:p>
          <a:endParaRPr lang="en-US"/>
        </a:p>
      </dgm:t>
    </dgm:pt>
    <dgm:pt modelId="{F7BE1948-6A18-4599-9D01-867A5ED26A29}" type="pres">
      <dgm:prSet presAssocID="{11858B0E-FC48-467C-B60A-F30E9D3FA45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113C817-0518-4431-B376-A1A2CDCEA4EE}" type="pres">
      <dgm:prSet presAssocID="{520B084D-05B6-4C5F-92DB-8953EC309407}" presName="centerShape" presStyleLbl="node0" presStyleIdx="0" presStyleCnt="1"/>
      <dgm:spPr/>
    </dgm:pt>
    <dgm:pt modelId="{90C8F672-DF3A-40CC-AB3F-D4BB7A018ACD}" type="pres">
      <dgm:prSet presAssocID="{953AB3F0-C03B-4273-8DBA-3F295628B1C1}" presName="parTrans" presStyleLbl="bgSibTrans2D1" presStyleIdx="0" presStyleCnt="3"/>
      <dgm:spPr/>
    </dgm:pt>
    <dgm:pt modelId="{75C72DDB-19DE-4A47-ABA2-5182FF6FA6BE}" type="pres">
      <dgm:prSet presAssocID="{AD536E76-5912-47E1-A75C-E7534A230517}" presName="node" presStyleLbl="node1" presStyleIdx="0" presStyleCnt="3">
        <dgm:presLayoutVars>
          <dgm:bulletEnabled val="1"/>
        </dgm:presLayoutVars>
      </dgm:prSet>
      <dgm:spPr/>
    </dgm:pt>
    <dgm:pt modelId="{FDD5B85C-15ED-4C5A-A1AC-BFCD3C929D41}" type="pres">
      <dgm:prSet presAssocID="{5975EFF2-22CC-4C49-8169-91B2CF3E59FC}" presName="parTrans" presStyleLbl="bgSibTrans2D1" presStyleIdx="1" presStyleCnt="3"/>
      <dgm:spPr/>
    </dgm:pt>
    <dgm:pt modelId="{CD488B84-689B-40CA-BF71-9130CD4F4B60}" type="pres">
      <dgm:prSet presAssocID="{8D7722A2-3ED8-4F71-A9B4-8F13B229CD37}" presName="node" presStyleLbl="node1" presStyleIdx="1" presStyleCnt="3">
        <dgm:presLayoutVars>
          <dgm:bulletEnabled val="1"/>
        </dgm:presLayoutVars>
      </dgm:prSet>
      <dgm:spPr/>
    </dgm:pt>
    <dgm:pt modelId="{17AA2131-E220-4E33-A4AC-B8F845152BFC}" type="pres">
      <dgm:prSet presAssocID="{1233025D-2E42-4C0F-9C79-D7304506286A}" presName="parTrans" presStyleLbl="bgSibTrans2D1" presStyleIdx="2" presStyleCnt="3"/>
      <dgm:spPr/>
    </dgm:pt>
    <dgm:pt modelId="{44BEFB59-16AB-4C51-8CC0-2839F060905C}" type="pres">
      <dgm:prSet presAssocID="{DCD9449B-BCE4-4935-B75F-2A158ED98001}" presName="node" presStyleLbl="node1" presStyleIdx="2" presStyleCnt="3">
        <dgm:presLayoutVars>
          <dgm:bulletEnabled val="1"/>
        </dgm:presLayoutVars>
      </dgm:prSet>
      <dgm:spPr/>
    </dgm:pt>
  </dgm:ptLst>
  <dgm:cxnLst>
    <dgm:cxn modelId="{E5C97F0D-FB22-41CD-BB9F-6B9CAD10A907}" type="presOf" srcId="{520B084D-05B6-4C5F-92DB-8953EC309407}" destId="{E113C817-0518-4431-B376-A1A2CDCEA4EE}" srcOrd="0" destOrd="0" presId="urn:microsoft.com/office/officeart/2005/8/layout/radial4"/>
    <dgm:cxn modelId="{729F0617-A98B-4533-915B-643E89208C1E}" type="presOf" srcId="{DCD9449B-BCE4-4935-B75F-2A158ED98001}" destId="{44BEFB59-16AB-4C51-8CC0-2839F060905C}" srcOrd="0" destOrd="0" presId="urn:microsoft.com/office/officeart/2005/8/layout/radial4"/>
    <dgm:cxn modelId="{9DA4E02C-894D-4DEF-B1F1-13EAFA76C3B5}" type="presOf" srcId="{1233025D-2E42-4C0F-9C79-D7304506286A}" destId="{17AA2131-E220-4E33-A4AC-B8F845152BFC}" srcOrd="0" destOrd="0" presId="urn:microsoft.com/office/officeart/2005/8/layout/radial4"/>
    <dgm:cxn modelId="{5E7EC35B-2863-4E7B-968B-F843FEA436CB}" srcId="{11858B0E-FC48-467C-B60A-F30E9D3FA45E}" destId="{520B084D-05B6-4C5F-92DB-8953EC309407}" srcOrd="0" destOrd="0" parTransId="{F139A357-9DC8-49BF-ACC3-EA62A8B57935}" sibTransId="{12D3157B-5D2F-47B8-BD88-154DA6BEB2DF}"/>
    <dgm:cxn modelId="{9DEE3D44-C158-472C-B47C-9AA19A745123}" type="presOf" srcId="{8D7722A2-3ED8-4F71-A9B4-8F13B229CD37}" destId="{CD488B84-689B-40CA-BF71-9130CD4F4B60}" srcOrd="0" destOrd="0" presId="urn:microsoft.com/office/officeart/2005/8/layout/radial4"/>
    <dgm:cxn modelId="{ADEBAF46-F428-44BC-BFBC-503E57DCA65F}" srcId="{520B084D-05B6-4C5F-92DB-8953EC309407}" destId="{8D7722A2-3ED8-4F71-A9B4-8F13B229CD37}" srcOrd="1" destOrd="0" parTransId="{5975EFF2-22CC-4C49-8169-91B2CF3E59FC}" sibTransId="{94A7E58A-90DE-47AC-9326-453F6ACEC718}"/>
    <dgm:cxn modelId="{418EB27E-FE27-4952-B662-8B18163E5CB1}" srcId="{520B084D-05B6-4C5F-92DB-8953EC309407}" destId="{AD536E76-5912-47E1-A75C-E7534A230517}" srcOrd="0" destOrd="0" parTransId="{953AB3F0-C03B-4273-8DBA-3F295628B1C1}" sibTransId="{B1369172-57C2-40AB-B6DE-D14CADB5E0DB}"/>
    <dgm:cxn modelId="{A6918F8C-AB0B-42EC-AA05-79561AB4D075}" type="presOf" srcId="{AD536E76-5912-47E1-A75C-E7534A230517}" destId="{75C72DDB-19DE-4A47-ABA2-5182FF6FA6BE}" srcOrd="0" destOrd="0" presId="urn:microsoft.com/office/officeart/2005/8/layout/radial4"/>
    <dgm:cxn modelId="{DAADF2AB-0E36-47CC-9B50-626BA8454157}" type="presOf" srcId="{953AB3F0-C03B-4273-8DBA-3F295628B1C1}" destId="{90C8F672-DF3A-40CC-AB3F-D4BB7A018ACD}" srcOrd="0" destOrd="0" presId="urn:microsoft.com/office/officeart/2005/8/layout/radial4"/>
    <dgm:cxn modelId="{5D6664BB-DCC1-4329-B900-ECEC4A149417}" srcId="{520B084D-05B6-4C5F-92DB-8953EC309407}" destId="{DCD9449B-BCE4-4935-B75F-2A158ED98001}" srcOrd="2" destOrd="0" parTransId="{1233025D-2E42-4C0F-9C79-D7304506286A}" sibTransId="{687BD56C-D048-4AB1-9EC5-E43D2EC95162}"/>
    <dgm:cxn modelId="{BD0C39D7-7EB4-4D68-A530-A1289C86EFA8}" type="presOf" srcId="{5975EFF2-22CC-4C49-8169-91B2CF3E59FC}" destId="{FDD5B85C-15ED-4C5A-A1AC-BFCD3C929D41}" srcOrd="0" destOrd="0" presId="urn:microsoft.com/office/officeart/2005/8/layout/radial4"/>
    <dgm:cxn modelId="{B7C4DDE9-8593-4D2E-8790-2B5BAC551D2B}" type="presOf" srcId="{11858B0E-FC48-467C-B60A-F30E9D3FA45E}" destId="{F7BE1948-6A18-4599-9D01-867A5ED26A29}" srcOrd="0" destOrd="0" presId="urn:microsoft.com/office/officeart/2005/8/layout/radial4"/>
    <dgm:cxn modelId="{0A1EE33C-384E-41FB-9D8E-1637DBC6D3C4}" type="presParOf" srcId="{F7BE1948-6A18-4599-9D01-867A5ED26A29}" destId="{E113C817-0518-4431-B376-A1A2CDCEA4EE}" srcOrd="0" destOrd="0" presId="urn:microsoft.com/office/officeart/2005/8/layout/radial4"/>
    <dgm:cxn modelId="{6E6625A5-3FDE-44AF-8DA4-32494FCFDE20}" type="presParOf" srcId="{F7BE1948-6A18-4599-9D01-867A5ED26A29}" destId="{90C8F672-DF3A-40CC-AB3F-D4BB7A018ACD}" srcOrd="1" destOrd="0" presId="urn:microsoft.com/office/officeart/2005/8/layout/radial4"/>
    <dgm:cxn modelId="{77B28FB8-3796-4A26-AF13-B0DE53DB2338}" type="presParOf" srcId="{F7BE1948-6A18-4599-9D01-867A5ED26A29}" destId="{75C72DDB-19DE-4A47-ABA2-5182FF6FA6BE}" srcOrd="2" destOrd="0" presId="urn:microsoft.com/office/officeart/2005/8/layout/radial4"/>
    <dgm:cxn modelId="{0CC132C7-9F99-4762-A991-1EB1F88578D1}" type="presParOf" srcId="{F7BE1948-6A18-4599-9D01-867A5ED26A29}" destId="{FDD5B85C-15ED-4C5A-A1AC-BFCD3C929D41}" srcOrd="3" destOrd="0" presId="urn:microsoft.com/office/officeart/2005/8/layout/radial4"/>
    <dgm:cxn modelId="{6B8A5FB8-9CF4-4CCD-9CBC-A347AEEED52E}" type="presParOf" srcId="{F7BE1948-6A18-4599-9D01-867A5ED26A29}" destId="{CD488B84-689B-40CA-BF71-9130CD4F4B60}" srcOrd="4" destOrd="0" presId="urn:microsoft.com/office/officeart/2005/8/layout/radial4"/>
    <dgm:cxn modelId="{3D437FBF-E23F-4C1A-B621-58B928E4D0BA}" type="presParOf" srcId="{F7BE1948-6A18-4599-9D01-867A5ED26A29}" destId="{17AA2131-E220-4E33-A4AC-B8F845152BFC}" srcOrd="5" destOrd="0" presId="urn:microsoft.com/office/officeart/2005/8/layout/radial4"/>
    <dgm:cxn modelId="{AE04414A-EB0D-45D3-9F86-5B9D69D30870}" type="presParOf" srcId="{F7BE1948-6A18-4599-9D01-867A5ED26A29}" destId="{44BEFB59-16AB-4C51-8CC0-2839F060905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13C817-0518-4431-B376-A1A2CDCEA4EE}">
      <dsp:nvSpPr>
        <dsp:cNvPr id="0" name=""/>
        <dsp:cNvSpPr/>
      </dsp:nvSpPr>
      <dsp:spPr>
        <a:xfrm>
          <a:off x="2451222" y="2248251"/>
          <a:ext cx="1813233" cy="1813233"/>
        </a:xfrm>
        <a:prstGeom prst="ellipse">
          <a:avLst/>
        </a:prstGeom>
        <a:gradFill rotWithShape="0">
          <a:gsLst>
            <a:gs pos="0">
              <a:schemeClr val="tx2"/>
            </a:gs>
            <a:gs pos="64000">
              <a:schemeClr val="tx2">
                <a:lumMod val="20000"/>
                <a:lumOff val="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Measurement Variate</a:t>
          </a:r>
          <a:endParaRPr lang="en-US" sz="1600" kern="1200" dirty="0"/>
        </a:p>
      </dsp:txBody>
      <dsp:txXfrm>
        <a:off x="2716764" y="2513793"/>
        <a:ext cx="1282149" cy="1282149"/>
      </dsp:txXfrm>
    </dsp:sp>
    <dsp:sp modelId="{90C8F672-DF3A-40CC-AB3F-D4BB7A018ACD}">
      <dsp:nvSpPr>
        <dsp:cNvPr id="0" name=""/>
        <dsp:cNvSpPr/>
      </dsp:nvSpPr>
      <dsp:spPr>
        <a:xfrm rot="12900000">
          <a:off x="1206979" y="1905468"/>
          <a:ext cx="1471089" cy="51677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/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5C72DDB-19DE-4A47-ABA2-5182FF6FA6BE}">
      <dsp:nvSpPr>
        <dsp:cNvPr id="0" name=""/>
        <dsp:cNvSpPr/>
      </dsp:nvSpPr>
      <dsp:spPr>
        <a:xfrm>
          <a:off x="478715" y="1052934"/>
          <a:ext cx="1722571" cy="13780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/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Trait property</a:t>
          </a:r>
          <a:endParaRPr lang="en-US" sz="2000" kern="1200" dirty="0"/>
        </a:p>
      </dsp:txBody>
      <dsp:txXfrm>
        <a:off x="519077" y="1093296"/>
        <a:ext cx="1641847" cy="1297333"/>
      </dsp:txXfrm>
    </dsp:sp>
    <dsp:sp modelId="{FDD5B85C-15ED-4C5A-A1AC-BFCD3C929D41}">
      <dsp:nvSpPr>
        <dsp:cNvPr id="0" name=""/>
        <dsp:cNvSpPr/>
      </dsp:nvSpPr>
      <dsp:spPr>
        <a:xfrm rot="16200000">
          <a:off x="2622294" y="1168702"/>
          <a:ext cx="1471089" cy="51677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D488B84-689B-40CA-BF71-9130CD4F4B60}">
      <dsp:nvSpPr>
        <dsp:cNvPr id="0" name=""/>
        <dsp:cNvSpPr/>
      </dsp:nvSpPr>
      <dsp:spPr>
        <a:xfrm>
          <a:off x="2496553" y="2515"/>
          <a:ext cx="1722571" cy="13780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/>
            </a:gs>
            <a:gs pos="39999">
              <a:srgbClr val="85C2FF"/>
            </a:gs>
            <a:gs pos="100000">
              <a:srgbClr val="C4D6EB"/>
            </a:gs>
            <a:gs pos="100000">
              <a:srgbClr val="FFEBFA"/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Reporting units or scale</a:t>
          </a:r>
        </a:p>
      </dsp:txBody>
      <dsp:txXfrm>
        <a:off x="2536915" y="42877"/>
        <a:ext cx="1641847" cy="1297333"/>
      </dsp:txXfrm>
    </dsp:sp>
    <dsp:sp modelId="{17AA2131-E220-4E33-A4AC-B8F845152BFC}">
      <dsp:nvSpPr>
        <dsp:cNvPr id="0" name=""/>
        <dsp:cNvSpPr/>
      </dsp:nvSpPr>
      <dsp:spPr>
        <a:xfrm rot="19500000">
          <a:off x="4037608" y="1905468"/>
          <a:ext cx="1471089" cy="51677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/>
            </a:gs>
            <a:gs pos="35000">
              <a:schemeClr val="accent5">
                <a:hueOff val="14361063"/>
                <a:satOff val="37190"/>
                <a:lumOff val="-24510"/>
                <a:alphaOff val="0"/>
                <a:tint val="37000"/>
                <a:satMod val="300000"/>
              </a:schemeClr>
            </a:gs>
            <a:gs pos="100000">
              <a:schemeClr val="accent5">
                <a:hueOff val="14361063"/>
                <a:satOff val="37190"/>
                <a:lumOff val="-2451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4BEFB59-16AB-4C51-8CC0-2839F060905C}">
      <dsp:nvSpPr>
        <dsp:cNvPr id="0" name=""/>
        <dsp:cNvSpPr/>
      </dsp:nvSpPr>
      <dsp:spPr>
        <a:xfrm>
          <a:off x="4514390" y="1052934"/>
          <a:ext cx="1722571" cy="13780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/>
            </a:gs>
            <a:gs pos="100000">
              <a:schemeClr val="accent5">
                <a:hueOff val="14361063"/>
                <a:satOff val="37190"/>
                <a:lumOff val="-24510"/>
                <a:alphaOff val="0"/>
                <a:tint val="37000"/>
                <a:satMod val="300000"/>
              </a:schemeClr>
            </a:gs>
            <a:gs pos="100000">
              <a:schemeClr val="accent5">
                <a:hueOff val="14361063"/>
                <a:satOff val="37190"/>
                <a:lumOff val="-2451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Measurement method</a:t>
          </a:r>
          <a:endParaRPr lang="en-US" sz="2000" kern="1200" dirty="0"/>
        </a:p>
      </dsp:txBody>
      <dsp:txXfrm>
        <a:off x="4554752" y="1093296"/>
        <a:ext cx="1641847" cy="1297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0060"/>
          </a:xfrm>
          <a:prstGeom prst="rect">
            <a:avLst/>
          </a:prstGeom>
        </p:spPr>
        <p:txBody>
          <a:bodyPr vert="horz" lIns="96655" tIns="48328" rIns="96655" bIns="4832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1" cy="480060"/>
          </a:xfrm>
          <a:prstGeom prst="rect">
            <a:avLst/>
          </a:prstGeom>
        </p:spPr>
        <p:txBody>
          <a:bodyPr vert="horz" lIns="96655" tIns="48328" rIns="96655" bIns="48328" rtlCol="0"/>
          <a:lstStyle>
            <a:lvl1pPr algn="r">
              <a:defRPr sz="1200"/>
            </a:lvl1pPr>
          </a:lstStyle>
          <a:p>
            <a:fld id="{DEE381C0-83E0-4495-971A-39A59DD83AFC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1" cy="480060"/>
          </a:xfrm>
          <a:prstGeom prst="rect">
            <a:avLst/>
          </a:prstGeom>
        </p:spPr>
        <p:txBody>
          <a:bodyPr vert="horz" lIns="96655" tIns="48328" rIns="96655" bIns="4832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1" cy="480060"/>
          </a:xfrm>
          <a:prstGeom prst="rect">
            <a:avLst/>
          </a:prstGeom>
        </p:spPr>
        <p:txBody>
          <a:bodyPr vert="horz" lIns="96655" tIns="48328" rIns="96655" bIns="48328" rtlCol="0" anchor="b"/>
          <a:lstStyle>
            <a:lvl1pPr algn="r">
              <a:defRPr sz="1200"/>
            </a:lvl1pPr>
          </a:lstStyle>
          <a:p>
            <a:fld id="{FEC23319-41AD-4E05-B74A-D690262CA7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296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0060"/>
          </a:xfrm>
          <a:prstGeom prst="rect">
            <a:avLst/>
          </a:prstGeom>
        </p:spPr>
        <p:txBody>
          <a:bodyPr vert="horz" lIns="96655" tIns="48328" rIns="96655" bIns="483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1" cy="480060"/>
          </a:xfrm>
          <a:prstGeom prst="rect">
            <a:avLst/>
          </a:prstGeom>
        </p:spPr>
        <p:txBody>
          <a:bodyPr vert="horz" lIns="96655" tIns="48328" rIns="96655" bIns="48328" rtlCol="0"/>
          <a:lstStyle>
            <a:lvl1pPr algn="r">
              <a:defRPr sz="1200"/>
            </a:lvl1pPr>
          </a:lstStyle>
          <a:p>
            <a:fld id="{850C1FDC-B3FF-45D7-9015-95A6928F1B41}" type="datetimeFigureOut">
              <a:rPr lang="en-US" smtClean="0"/>
              <a:pPr/>
              <a:t>10-Jul-19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5" tIns="48328" rIns="96655" bIns="4832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5" tIns="48328" rIns="96655" bIns="4832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1" cy="480060"/>
          </a:xfrm>
          <a:prstGeom prst="rect">
            <a:avLst/>
          </a:prstGeom>
        </p:spPr>
        <p:txBody>
          <a:bodyPr vert="horz" lIns="96655" tIns="48328" rIns="96655" bIns="483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1" cy="480060"/>
          </a:xfrm>
          <a:prstGeom prst="rect">
            <a:avLst/>
          </a:prstGeom>
        </p:spPr>
        <p:txBody>
          <a:bodyPr vert="horz" lIns="96655" tIns="48328" rIns="96655" bIns="48328" rtlCol="0" anchor="b"/>
          <a:lstStyle>
            <a:lvl1pPr algn="r">
              <a:defRPr sz="1200"/>
            </a:lvl1pPr>
          </a:lstStyle>
          <a:p>
            <a:fld id="{DA5126AA-C7FC-4228-B143-EBA3B24B11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0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126AA-C7FC-4228-B143-EBA3B24B110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4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126AA-C7FC-4228-B143-EBA3B24B110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75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126AA-C7FC-4228-B143-EBA3B24B110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29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126AA-C7FC-4228-B143-EBA3B24B110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88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126AA-C7FC-4228-B143-EBA3B24B110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00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126AA-C7FC-4228-B143-EBA3B24B110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91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126AA-C7FC-4228-B143-EBA3B24B110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63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126AA-C7FC-4228-B143-EBA3B24B110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11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126AA-C7FC-4228-B143-EBA3B24B110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33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126AA-C7FC-4228-B143-EBA3B24B110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9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"/>
          <a:stretch/>
        </p:blipFill>
        <p:spPr>
          <a:xfrm>
            <a:off x="4368509" y="1"/>
            <a:ext cx="4771177" cy="472440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1143000" y="6477000"/>
            <a:ext cx="7488238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IBP &amp; BMS Overview – Magni Bjarnason</a:t>
            </a:r>
          </a:p>
        </p:txBody>
      </p:sp>
      <p:pic>
        <p:nvPicPr>
          <p:cNvPr id="7" name="Picture 7" descr="IBP-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725" y="6310313"/>
            <a:ext cx="50323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133600"/>
            <a:ext cx="6908800" cy="1008063"/>
          </a:xfrm>
        </p:spPr>
        <p:txBody>
          <a:bodyPr/>
          <a:lstStyle>
            <a:lvl1pPr>
              <a:defRPr sz="4000" b="1" baseline="0">
                <a:solidFill>
                  <a:srgbClr val="FF9933"/>
                </a:solidFill>
              </a:defRPr>
            </a:lvl1pPr>
          </a:lstStyle>
          <a:p>
            <a:pPr eaLnBrk="1" hangingPunct="1"/>
            <a:r>
              <a:rPr lang="en-CA" dirty="0"/>
              <a:t>Section title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313" y="3140075"/>
            <a:ext cx="7304087" cy="1152525"/>
          </a:xfrm>
        </p:spPr>
        <p:txBody>
          <a:bodyPr/>
          <a:lstStyle>
            <a:lvl1pPr marL="0" indent="0">
              <a:buNone/>
              <a:defRPr sz="3000" b="0">
                <a:solidFill>
                  <a:srgbClr val="444444"/>
                </a:solidFill>
              </a:defRPr>
            </a:lvl1pPr>
          </a:lstStyle>
          <a:p>
            <a:pPr eaLnBrk="1" hangingPunct="1"/>
            <a:r>
              <a:rPr lang="en-CA" dirty="0"/>
              <a:t>Subtitle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93725" y="6237288"/>
            <a:ext cx="8066088" cy="0"/>
          </a:xfrm>
          <a:prstGeom prst="line">
            <a:avLst/>
          </a:prstGeom>
          <a:ln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626770" y="0"/>
            <a:ext cx="4512916" cy="4724401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7025"/>
            <a:ext cx="8229600" cy="706438"/>
          </a:xfrm>
        </p:spPr>
        <p:txBody>
          <a:bodyPr/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1143000" y="6457950"/>
            <a:ext cx="7488238" cy="3238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IBP &amp; BMS Overview – Magni Bjarnason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313" y="1050925"/>
            <a:ext cx="8229600" cy="5121275"/>
          </a:xfrm>
        </p:spPr>
        <p:txBody>
          <a:bodyPr/>
          <a:lstStyle>
            <a:lvl1pPr>
              <a:defRPr sz="2800" b="1"/>
            </a:lvl1pPr>
            <a:lvl2pPr marL="742950" indent="-285750">
              <a:buClr>
                <a:schemeClr val="accent3"/>
              </a:buClr>
              <a:buSzPct val="100000"/>
              <a:buFont typeface="Arial" panose="020B0604020202020204" pitchFamily="34" charset="0"/>
              <a:buChar char="◦"/>
              <a:defRPr sz="2400"/>
            </a:lvl2pPr>
            <a:lvl3pPr>
              <a:buClr>
                <a:schemeClr val="accent3"/>
              </a:buClr>
              <a:defRPr sz="2000"/>
            </a:lvl3pPr>
            <a:lvl4pPr>
              <a:defRPr sz="1800"/>
            </a:lvl4pPr>
            <a:lvl5pPr>
              <a:buClr>
                <a:srgbClr val="444444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1143000" y="6457950"/>
            <a:ext cx="7488238" cy="3238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IBP &amp; BMS Overview – Magni Bjarnason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B7CCC6-52FD-411B-8229-BA18D15C7680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7450" y="6337300"/>
            <a:ext cx="7488238" cy="4762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F0F173-2610-4EF1-9559-17EE9E5F7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911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>
                <a:solidFill>
                  <a:srgbClr val="000000"/>
                </a:solidFill>
              </a:rPr>
              <a:t>Title of presentation/Author</a:t>
            </a:r>
            <a:endParaRPr lang="fr-CA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09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12" b="45184"/>
          <a:stretch/>
        </p:blipFill>
        <p:spPr>
          <a:xfrm>
            <a:off x="6110654" y="3624705"/>
            <a:ext cx="3033346" cy="3233295"/>
          </a:xfrm>
          <a:prstGeom prst="rect">
            <a:avLst/>
          </a:prstGeom>
        </p:spPr>
      </p:pic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9100"/>
            <a:ext cx="8229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altLang="en-US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268413"/>
            <a:ext cx="82296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93725" y="6237288"/>
            <a:ext cx="6066507" cy="0"/>
          </a:xfrm>
          <a:prstGeom prst="line">
            <a:avLst/>
          </a:prstGeom>
          <a:ln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43000" y="6445250"/>
            <a:ext cx="7488238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100" i="1" dirty="0" smtClean="0">
                <a:ea typeface="+mn-ea"/>
                <a:cs typeface="+mn-cs"/>
              </a:defRPr>
            </a:lvl1pPr>
          </a:lstStyle>
          <a:p>
            <a:r>
              <a:rPr lang="en-US"/>
              <a:t>IBP &amp; BMS Overview – Magni Bjarnason</a:t>
            </a:r>
          </a:p>
        </p:txBody>
      </p:sp>
      <p:pic>
        <p:nvPicPr>
          <p:cNvPr id="93189" name="Picture 7" descr="IBP-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3725" y="6310313"/>
            <a:ext cx="50323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21559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21559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21559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21559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21559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21559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21559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21559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Arial" panose="020B0604020202020204" pitchFamily="34" charset="0"/>
        <a:buChar char="◦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75000"/>
            <a:lumOff val="25000"/>
          </a:schemeClr>
        </a:buClr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deployment@integratedbreeding.net" TargetMode="External"/><Relationship Id="rId2" Type="http://schemas.openxmlformats.org/officeDocument/2006/relationships/hyperlink" Target="http://www.integratedbreeding.net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r="1850" b="48024"/>
          <a:stretch/>
        </p:blipFill>
        <p:spPr>
          <a:xfrm>
            <a:off x="3657600" y="4003324"/>
            <a:ext cx="5410200" cy="2854676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84212" y="2443163"/>
            <a:ext cx="8231188" cy="863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altLang="en-US" sz="3200" kern="0" dirty="0">
                <a:solidFill>
                  <a:schemeClr val="tx1"/>
                </a:solidFill>
              </a:rPr>
              <a:t>BMS Pro</a:t>
            </a:r>
            <a:endParaRPr lang="fr-CA" altLang="en-US" sz="3200" kern="0" dirty="0">
              <a:solidFill>
                <a:schemeClr val="tx1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84213" y="3001963"/>
            <a:ext cx="82311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chemeClr val="accent3"/>
                </a:solidFill>
                <a:cs typeface="Arial" charset="0"/>
              </a:rPr>
              <a:t>Software for plant breeding efficiency and innovation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7" y="713657"/>
            <a:ext cx="1419943" cy="14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32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1FCE9-519C-4EB1-B862-B40FF13B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Core Applications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84A888-55FB-48DA-A5AE-B0690FD30990}"/>
              </a:ext>
            </a:extLst>
          </p:cNvPr>
          <p:cNvGrpSpPr/>
          <p:nvPr/>
        </p:nvGrpSpPr>
        <p:grpSpPr>
          <a:xfrm>
            <a:off x="609600" y="1004888"/>
            <a:ext cx="8324156" cy="5297692"/>
            <a:chOff x="611560" y="615587"/>
            <a:chExt cx="8324156" cy="52976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1690D5-9446-48D6-9FB1-0E9A1417D3F8}"/>
                </a:ext>
              </a:extLst>
            </p:cNvPr>
            <p:cNvSpPr txBox="1"/>
            <p:nvPr/>
          </p:nvSpPr>
          <p:spPr>
            <a:xfrm>
              <a:off x="611560" y="1196752"/>
              <a:ext cx="3816424" cy="2185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A" b="1" dirty="0">
                  <a:solidFill>
                    <a:srgbClr val="000000"/>
                  </a:solidFill>
                  <a:ea typeface="ＭＳ Ｐゴシック" pitchFamily="34" charset="-128"/>
                </a:rPr>
                <a:t>Program &amp; information management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CA" sz="1000" b="1" dirty="0">
                <a:solidFill>
                  <a:srgbClr val="000000"/>
                </a:solidFill>
                <a:ea typeface="ＭＳ Ｐゴシック" pitchFamily="34" charset="-128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fr-CA" dirty="0">
                  <a:solidFill>
                    <a:schemeClr val="accent4">
                      <a:lumMod val="75000"/>
                    </a:schemeClr>
                  </a:solidFill>
                  <a:ea typeface="ＭＳ Ｐゴシック" pitchFamily="34" charset="-128"/>
                </a:rPr>
                <a:t>WorkBench</a:t>
              </a:r>
              <a:r>
                <a:rPr lang="fr-CA" dirty="0">
                  <a:solidFill>
                    <a:srgbClr val="000000"/>
                  </a:solidFill>
                  <a:ea typeface="ＭＳ Ｐゴシック" pitchFamily="34" charset="-128"/>
                </a:rPr>
                <a:t> (dashboard </a:t>
              </a:r>
              <a:r>
                <a:rPr lang="fr-CA" dirty="0" err="1">
                  <a:solidFill>
                    <a:srgbClr val="000000"/>
                  </a:solidFill>
                  <a:ea typeface="ＭＳ Ｐゴシック" pitchFamily="34" charset="-128"/>
                </a:rPr>
                <a:t>view</a:t>
              </a:r>
              <a:r>
                <a:rPr lang="fr-CA" dirty="0">
                  <a:solidFill>
                    <a:srgbClr val="000000"/>
                  </a:solidFill>
                  <a:ea typeface="ＭＳ Ｐゴシック" pitchFamily="34" charset="-128"/>
                </a:rPr>
                <a:t>) </a:t>
              </a:r>
              <a:endParaRPr lang="en-US" dirty="0">
                <a:solidFill>
                  <a:srgbClr val="000000"/>
                </a:solidFill>
                <a:ea typeface="ＭＳ Ｐゴシック" pitchFamily="34" charset="-128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a typeface="ＭＳ Ｐゴシック" pitchFamily="34" charset="-128"/>
                </a:rPr>
                <a:t>Breeder Queries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a typeface="ＭＳ Ｐゴシック" pitchFamily="34" charset="-128"/>
                </a:rPr>
                <a:t>Ontology Manager (9 crops)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a typeface="ＭＳ Ｐゴシック" pitchFamily="34" charset="-128"/>
                </a:rPr>
                <a:t>Germplasm import tool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a typeface="ＭＳ Ｐゴシック" pitchFamily="34" charset="-128"/>
                </a:rPr>
                <a:t>Data import wizard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EEE89B-AEF6-4384-BF2A-703E57139F96}"/>
                </a:ext>
              </a:extLst>
            </p:cNvPr>
            <p:cNvSpPr txBox="1"/>
            <p:nvPr/>
          </p:nvSpPr>
          <p:spPr>
            <a:xfrm>
              <a:off x="4992252" y="1196752"/>
              <a:ext cx="3816424" cy="2185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A" b="1" dirty="0" err="1">
                  <a:solidFill>
                    <a:srgbClr val="000000"/>
                  </a:solidFill>
                  <a:ea typeface="ＭＳ Ｐゴシック" pitchFamily="34" charset="-128"/>
                </a:rPr>
                <a:t>Breeding</a:t>
              </a:r>
              <a:r>
                <a:rPr lang="fr-CA" b="1" dirty="0">
                  <a:solidFill>
                    <a:srgbClr val="000000"/>
                  </a:solidFill>
                  <a:ea typeface="ＭＳ Ｐゴシック" pitchFamily="34" charset="-128"/>
                </a:rPr>
                <a:t> </a:t>
              </a:r>
              <a:r>
                <a:rPr lang="fr-CA" b="1" dirty="0" err="1">
                  <a:solidFill>
                    <a:srgbClr val="000000"/>
                  </a:solidFill>
                  <a:ea typeface="ＭＳ Ｐゴシック" pitchFamily="34" charset="-128"/>
                </a:rPr>
                <a:t>activities</a:t>
              </a:r>
              <a:endParaRPr lang="fr-CA" b="1" dirty="0">
                <a:solidFill>
                  <a:srgbClr val="000000"/>
                </a:solidFill>
                <a:ea typeface="ＭＳ Ｐゴシック" pitchFamily="34" charset="-128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CA" sz="1000" b="1" dirty="0">
                <a:solidFill>
                  <a:srgbClr val="000000"/>
                </a:solidFill>
                <a:ea typeface="ＭＳ Ｐゴシック" pitchFamily="34" charset="-128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a typeface="ＭＳ Ｐゴシック" pitchFamily="34" charset="-128"/>
                </a:rPr>
                <a:t>Germplasm List Manager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a typeface="ＭＳ Ｐゴシック" pitchFamily="34" charset="-128"/>
                </a:rPr>
                <a:t>Crossing Manager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a typeface="ＭＳ Ｐゴシック" pitchFamily="34" charset="-128"/>
                </a:rPr>
                <a:t>Nursery Manager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a typeface="ＭＳ Ｐゴシック" pitchFamily="34" charset="-128"/>
                </a:rPr>
                <a:t>Seed Inventory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a typeface="ＭＳ Ｐゴシック" pitchFamily="34" charset="-128"/>
                </a:rPr>
                <a:t>Trial Manager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a typeface="ＭＳ Ｐゴシック" pitchFamily="34" charset="-128"/>
                </a:rPr>
                <a:t>Field maps and label printing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A6C349-5E1F-4EFC-8F05-EAF961870046}"/>
                </a:ext>
              </a:extLst>
            </p:cNvPr>
            <p:cNvSpPr txBox="1"/>
            <p:nvPr/>
          </p:nvSpPr>
          <p:spPr>
            <a:xfrm>
              <a:off x="611560" y="3728065"/>
              <a:ext cx="3816424" cy="2185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A" b="1" dirty="0" err="1">
                  <a:solidFill>
                    <a:srgbClr val="000000"/>
                  </a:solidFill>
                  <a:ea typeface="ＭＳ Ｐゴシック" pitchFamily="34" charset="-128"/>
                </a:rPr>
                <a:t>Statistical</a:t>
              </a:r>
              <a:r>
                <a:rPr lang="fr-CA" b="1" dirty="0">
                  <a:solidFill>
                    <a:srgbClr val="000000"/>
                  </a:solidFill>
                  <a:ea typeface="ＭＳ Ｐゴシック" pitchFamily="34" charset="-128"/>
                </a:rPr>
                <a:t> </a:t>
              </a:r>
              <a:r>
                <a:rPr lang="fr-CA" b="1" dirty="0" err="1">
                  <a:solidFill>
                    <a:srgbClr val="000000"/>
                  </a:solidFill>
                  <a:ea typeface="ＭＳ Ｐゴシック" pitchFamily="34" charset="-128"/>
                </a:rPr>
                <a:t>analysis</a:t>
              </a:r>
              <a:r>
                <a:rPr lang="fr-CA" b="1" dirty="0">
                  <a:solidFill>
                    <a:srgbClr val="000000"/>
                  </a:solidFill>
                  <a:ea typeface="ＭＳ Ｐゴシック" pitchFamily="34" charset="-128"/>
                </a:rPr>
                <a:t> –              </a:t>
              </a:r>
              <a:r>
                <a:rPr lang="fr-CA" b="1" dirty="0" err="1">
                  <a:solidFill>
                    <a:srgbClr val="000000"/>
                  </a:solidFill>
                  <a:ea typeface="ＭＳ Ｐゴシック" pitchFamily="34" charset="-128"/>
                </a:rPr>
                <a:t>Breeding</a:t>
              </a:r>
              <a:r>
                <a:rPr lang="fr-CA" b="1" dirty="0">
                  <a:solidFill>
                    <a:srgbClr val="000000"/>
                  </a:solidFill>
                  <a:ea typeface="ＭＳ Ｐゴシック" pitchFamily="34" charset="-128"/>
                </a:rPr>
                <a:t> </a:t>
              </a:r>
              <a:r>
                <a:rPr lang="fr-CA" b="1" dirty="0" err="1">
                  <a:solidFill>
                    <a:srgbClr val="000000"/>
                  </a:solidFill>
                  <a:ea typeface="ＭＳ Ｐゴシック" pitchFamily="34" charset="-128"/>
                </a:rPr>
                <a:t>View</a:t>
              </a:r>
              <a:r>
                <a:rPr lang="fr-CA" b="1" dirty="0">
                  <a:solidFill>
                    <a:srgbClr val="000000"/>
                  </a:solidFill>
                  <a:ea typeface="ＭＳ Ｐゴシック" pitchFamily="34" charset="-128"/>
                </a:rPr>
                <a:t>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CA" sz="1000" b="1" dirty="0">
                <a:solidFill>
                  <a:srgbClr val="000000"/>
                </a:solidFill>
                <a:ea typeface="ＭＳ Ｐゴシック" pitchFamily="34" charset="-128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000000"/>
                  </a:solidFill>
                  <a:ea typeface="ＭＳ Ｐゴシック" pitchFamily="34" charset="-128"/>
                </a:rPr>
                <a:t>Single-site analysis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000000"/>
                  </a:solidFill>
                  <a:ea typeface="ＭＳ Ｐゴシック" pitchFamily="34" charset="-128"/>
                </a:rPr>
                <a:t>Multi-site analysis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000000"/>
                  </a:solidFill>
                  <a:ea typeface="ＭＳ Ｐゴシック" pitchFamily="34" charset="-128"/>
                </a:rPr>
                <a:t>Multi-year multi-site analysis; </a:t>
              </a:r>
            </a:p>
            <a:p>
              <a:pPr marL="285750" indent="-285750" fontAlgn="base">
                <a:spcBef>
                  <a:spcPct val="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000000"/>
                  </a:solidFill>
                  <a:ea typeface="ＭＳ Ｐゴシック" pitchFamily="34" charset="-128"/>
                </a:rPr>
                <a:t>Single trait (single environment) QTL analysis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13C3C-3520-42A4-B5A9-467D38B46085}"/>
                </a:ext>
              </a:extLst>
            </p:cNvPr>
            <p:cNvSpPr txBox="1"/>
            <p:nvPr/>
          </p:nvSpPr>
          <p:spPr>
            <a:xfrm>
              <a:off x="4969713" y="3728065"/>
              <a:ext cx="3816424" cy="2185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A" b="1" dirty="0">
                  <a:solidFill>
                    <a:srgbClr val="000000"/>
                  </a:solidFill>
                  <a:ea typeface="ＭＳ Ｐゴシック" pitchFamily="34" charset="-128"/>
                </a:rPr>
                <a:t>Marker-</a:t>
              </a:r>
              <a:r>
                <a:rPr lang="fr-CA" b="1" dirty="0" err="1">
                  <a:solidFill>
                    <a:srgbClr val="000000"/>
                  </a:solidFill>
                  <a:ea typeface="ＭＳ Ｐゴシック" pitchFamily="34" charset="-128"/>
                </a:rPr>
                <a:t>assisted</a:t>
              </a:r>
              <a:r>
                <a:rPr lang="fr-CA" b="1" dirty="0">
                  <a:solidFill>
                    <a:srgbClr val="000000"/>
                  </a:solidFill>
                  <a:ea typeface="ＭＳ Ｐゴシック" pitchFamily="34" charset="-128"/>
                </a:rPr>
                <a:t> </a:t>
              </a:r>
              <a:r>
                <a:rPr lang="fr-CA" b="1" dirty="0" err="1">
                  <a:solidFill>
                    <a:srgbClr val="000000"/>
                  </a:solidFill>
                  <a:ea typeface="ＭＳ Ｐゴシック" pitchFamily="34" charset="-128"/>
                </a:rPr>
                <a:t>breeding</a:t>
              </a:r>
              <a:endParaRPr lang="fr-CA" b="1" dirty="0">
                <a:solidFill>
                  <a:srgbClr val="000000"/>
                </a:solidFill>
                <a:ea typeface="ＭＳ Ｐゴシック" pitchFamily="34" charset="-128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CA" b="1" dirty="0">
                <a:solidFill>
                  <a:srgbClr val="000000"/>
                </a:solidFill>
                <a:ea typeface="ＭＳ Ｐゴシック" pitchFamily="34" charset="-128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a typeface="ＭＳ Ｐゴシック" pitchFamily="34" charset="-128"/>
                </a:rPr>
                <a:t>Integrated Breeding Planner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ea typeface="ＭＳ Ｐゴシック" pitchFamily="34" charset="-128"/>
                </a:rPr>
                <a:t>Genotypic data management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000000"/>
                  </a:solidFill>
                  <a:ea typeface="ＭＳ Ｐゴシック" pitchFamily="34" charset="-128"/>
                </a:rPr>
                <a:t>MBDtool</a:t>
              </a:r>
              <a:endParaRPr lang="en-US" dirty="0">
                <a:solidFill>
                  <a:srgbClr val="000000"/>
                </a:solidFill>
                <a:ea typeface="ＭＳ Ｐゴシック" pitchFamily="34" charset="-128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000000"/>
                  </a:solidFill>
                  <a:ea typeface="ＭＳ Ｐゴシック" pitchFamily="34" charset="-128"/>
                </a:rPr>
                <a:t>OptiMAS</a:t>
              </a:r>
              <a:endParaRPr lang="en-US" dirty="0">
                <a:solidFill>
                  <a:srgbClr val="000000"/>
                </a:solidFill>
                <a:ea typeface="ＭＳ Ｐゴシック" pitchFamily="34" charset="-128"/>
              </a:endParaRPr>
            </a:p>
            <a:p>
              <a:pPr fontAlgn="base">
                <a:spcBef>
                  <a:spcPct val="0"/>
                </a:spcBef>
                <a:spcAft>
                  <a:spcPts val="1100"/>
                </a:spcAft>
              </a:pPr>
              <a:endParaRPr lang="fr-CA" dirty="0">
                <a:ea typeface="ＭＳ Ｐゴシック" pitchFamily="34" charset="-128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51CE87-8A85-4ED5-9B29-DE40E3AEC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940" y="615587"/>
              <a:ext cx="917068" cy="10852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2E4C75-9DE9-4A1C-B397-810244BBF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72"/>
            <a:stretch/>
          </p:blipFill>
          <p:spPr>
            <a:xfrm>
              <a:off x="7740352" y="692696"/>
              <a:ext cx="1156929" cy="86623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BD0DDF-A68A-4BE6-B417-687ED1B4B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5689" y="3223325"/>
              <a:ext cx="750027" cy="9463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ED0F59-3020-4111-9F80-B693AD188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0219" y="3356992"/>
              <a:ext cx="812745" cy="678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827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BMS Workbench – Multiple programs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68313" y="1028700"/>
            <a:ext cx="8229600" cy="378737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</a:t>
            </a:r>
            <a:r>
              <a:rPr lang="en-US" sz="2000" dirty="0">
                <a:solidFill>
                  <a:srgbClr val="334D4D"/>
                </a:solidFill>
              </a:rPr>
              <a:t> Workbench offers access to multiple breeding programs and allows users to add and remove programs as required.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35" y="1964036"/>
            <a:ext cx="7819213" cy="35223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323528" y="2033980"/>
            <a:ext cx="6327266" cy="22538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89229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DCAC3-0524-4E8B-8830-6D42C5E9E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Roles and Permissions</a:t>
            </a:r>
            <a:endParaRPr lang="en-A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305A0A-4F2F-4ABE-8009-7C1F88FD7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514600"/>
            <a:ext cx="8229600" cy="347085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6F6521-546A-45A9-9ECA-F8C191FA4919}"/>
              </a:ext>
            </a:extLst>
          </p:cNvPr>
          <p:cNvSpPr/>
          <p:nvPr/>
        </p:nvSpPr>
        <p:spPr>
          <a:xfrm>
            <a:off x="457200" y="1030027"/>
            <a:ext cx="82296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Administrators control user access to the system by assignment of customizable roles and permissions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4"/>
                </a:solidFill>
              </a:rPr>
              <a:t>Admin, Breeder or Technician</a:t>
            </a:r>
          </a:p>
        </p:txBody>
      </p:sp>
    </p:spTree>
    <p:extLst>
      <p:ext uri="{BB962C8B-B14F-4D97-AF65-F5344CB8AC3E}">
        <p14:creationId xmlns:p14="http://schemas.microsoft.com/office/powerpoint/2010/main" val="3217713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List Manager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3" b="4891"/>
          <a:stretch/>
        </p:blipFill>
        <p:spPr bwMode="auto">
          <a:xfrm>
            <a:off x="457200" y="1371600"/>
            <a:ext cx="8229600" cy="4374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43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659EB-12AD-461B-97F0-7CF88899B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Germplasm Details and Pedigree tree</a:t>
            </a:r>
          </a:p>
        </p:txBody>
      </p:sp>
      <p:pic>
        <p:nvPicPr>
          <p:cNvPr id="5" name="Content Placeholder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88B82F55-B87A-42FC-B43D-65701181C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1424634"/>
            <a:ext cx="8229600" cy="4373857"/>
          </a:xfrm>
        </p:spPr>
      </p:pic>
    </p:spTree>
    <p:extLst>
      <p:ext uri="{BB962C8B-B14F-4D97-AF65-F5344CB8AC3E}">
        <p14:creationId xmlns:p14="http://schemas.microsoft.com/office/powerpoint/2010/main" val="1960486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4859" y="204261"/>
            <a:ext cx="8229600" cy="706438"/>
          </a:xfrm>
        </p:spPr>
        <p:txBody>
          <a:bodyPr/>
          <a:lstStyle/>
          <a:p>
            <a:r>
              <a:rPr lang="en-US" sz="3600" dirty="0"/>
              <a:t>Crossing Manager or Export template</a:t>
            </a:r>
          </a:p>
        </p:txBody>
      </p:sp>
      <p:pic>
        <p:nvPicPr>
          <p:cNvPr id="1026" name="Picture 2" descr="cro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62" y="990600"/>
            <a:ext cx="5263710" cy="3550936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D23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B80F4"/>
                  </a:outerShdw>
                </a:effectLst>
              </a14:hiddenEffects>
            </a:ext>
          </a:extLst>
        </p:spPr>
      </p:pic>
      <p:pic>
        <p:nvPicPr>
          <p:cNvPr id="1027" name="Picture 3" descr="crosse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2"/>
          <a:stretch>
            <a:fillRect/>
          </a:stretch>
        </p:blipFill>
        <p:spPr bwMode="auto">
          <a:xfrm>
            <a:off x="3323520" y="3042609"/>
            <a:ext cx="5370939" cy="2997854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D23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B80F4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2558BD-AEE3-4F65-93DB-1E9AE8238C9A}"/>
              </a:ext>
            </a:extLst>
          </p:cNvPr>
          <p:cNvSpPr/>
          <p:nvPr/>
        </p:nvSpPr>
        <p:spPr>
          <a:xfrm>
            <a:off x="496462" y="6198826"/>
            <a:ext cx="78352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Deployed on server: Export template for designing crosses</a:t>
            </a:r>
            <a:endParaRPr lang="en-AU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3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404664"/>
            <a:ext cx="8229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400" kern="0" dirty="0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Nursery Manager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8" r="1133" b="3914"/>
          <a:stretch/>
        </p:blipFill>
        <p:spPr bwMode="auto">
          <a:xfrm>
            <a:off x="609600" y="1295400"/>
            <a:ext cx="8229600" cy="4505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009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60234-E32A-45BE-8D39-5F635E28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Advance Nurseries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C3E18-2BF5-4094-9C67-3C2F3EA92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8210" y="13190556"/>
            <a:ext cx="9144000" cy="4331710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51A2EE5A-FE53-4813-BBEB-727FF7F32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3399" y="1219201"/>
            <a:ext cx="8153401" cy="424868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655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402DF-2535-4A99-BAC8-6B9904E97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dirty="0"/>
              <a:t>Seed Inventory: track seed stocks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8B06C-81A9-464F-B2B2-40EE2CCFF0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7980" y="1277938"/>
            <a:ext cx="6452419" cy="4208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EC43F2-82F0-484C-8389-E57AE984474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24200" y="3962400"/>
            <a:ext cx="5706929" cy="2667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985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600" dirty="0"/>
              <a:t>Trial Manager: Field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35515"/>
          </a:xfrm>
        </p:spPr>
        <p:txBody>
          <a:bodyPr/>
          <a:lstStyle/>
          <a:p>
            <a:pPr marL="268288" indent="-268288">
              <a:spcBef>
                <a:spcPts val="0"/>
              </a:spcBef>
            </a:pPr>
            <a:r>
              <a:rPr lang="en-US" sz="2800" dirty="0"/>
              <a:t>Field trials generated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describe the trial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select a list of germplasm for testing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specify the trial environment(s)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specify the trial design and generate the layout </a:t>
            </a:r>
          </a:p>
          <a:p>
            <a:pPr lvl="2">
              <a:spcBef>
                <a:spcPts val="600"/>
              </a:spcBef>
            </a:pPr>
            <a:r>
              <a:rPr lang="en-US" sz="2000" dirty="0"/>
              <a:t>(or import your own design)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specify traits to be measured and produce </a:t>
            </a:r>
            <a:r>
              <a:rPr lang="en-US" sz="2400" dirty="0" err="1"/>
              <a:t>fieldbooks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dirty="0"/>
              <a:t>C</a:t>
            </a:r>
            <a:r>
              <a:rPr lang="en-US" sz="2800" dirty="0"/>
              <a:t>ollect data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Printed </a:t>
            </a:r>
            <a:r>
              <a:rPr lang="en-US" sz="2400" dirty="0" err="1"/>
              <a:t>fieldbooks</a:t>
            </a:r>
            <a:endParaRPr lang="en-US" sz="2400" dirty="0"/>
          </a:p>
          <a:p>
            <a:pPr lvl="1">
              <a:spcBef>
                <a:spcPts val="600"/>
              </a:spcBef>
            </a:pPr>
            <a:r>
              <a:rPr lang="en-US" dirty="0"/>
              <a:t>Electronic data capture devices</a:t>
            </a:r>
            <a:endParaRPr lang="en-US" sz="2400" dirty="0"/>
          </a:p>
          <a:p>
            <a:pPr lvl="1">
              <a:spcBef>
                <a:spcPts val="600"/>
              </a:spcBef>
            </a:pPr>
            <a:r>
              <a:rPr lang="en-US" sz="2400" dirty="0"/>
              <a:t>Check and store data </a:t>
            </a:r>
          </a:p>
        </p:txBody>
      </p:sp>
    </p:spTree>
    <p:extLst>
      <p:ext uri="{BB962C8B-B14F-4D97-AF65-F5344CB8AC3E}">
        <p14:creationId xmlns:p14="http://schemas.microsoft.com/office/powerpoint/2010/main" val="163804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BMS Pro?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b="0" dirty="0"/>
              <a:t>An </a:t>
            </a:r>
            <a:r>
              <a:rPr lang="fr-CA" b="0" dirty="0" err="1"/>
              <a:t>integrated</a:t>
            </a:r>
            <a:r>
              <a:rPr lang="fr-CA" b="0" dirty="0"/>
              <a:t> </a:t>
            </a:r>
            <a:r>
              <a:rPr lang="en-US" b="0" dirty="0"/>
              <a:t>software package designed to facilitate plant breeding processes, data management, analysis and decision support for any crop.</a:t>
            </a:r>
          </a:p>
          <a:p>
            <a:r>
              <a:rPr lang="en-US" b="0" dirty="0"/>
              <a:t>It contains a powerful database which automatically collects and integrates data from plant breeding activities such as genealogy, inventory, characterization and evaluation. </a:t>
            </a:r>
          </a:p>
          <a:p>
            <a:r>
              <a:rPr lang="en-US" b="0" dirty="0"/>
              <a:t>This database becomes a permanent institutional knowledge resource to monitor progress and facilitate strategic decisions.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20262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438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Crop Specific Trait Dictionaries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3" y="1085579"/>
            <a:ext cx="7920880" cy="4928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5" name="Diagram 4"/>
          <p:cNvGraphicFramePr/>
          <p:nvPr/>
        </p:nvGraphicFramePr>
        <p:xfrm>
          <a:off x="1600738" y="2461344"/>
          <a:ext cx="671567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1066800"/>
            <a:ext cx="7315200" cy="3810000"/>
            <a:chOff x="457200" y="960119"/>
            <a:chExt cx="7571184" cy="3840480"/>
          </a:xfrm>
        </p:grpSpPr>
        <p:sp>
          <p:nvSpPr>
            <p:cNvPr id="3" name="Rectangle 2"/>
            <p:cNvSpPr/>
            <p:nvPr/>
          </p:nvSpPr>
          <p:spPr>
            <a:xfrm>
              <a:off x="457200" y="960119"/>
              <a:ext cx="609600" cy="3840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970042"/>
              <a:ext cx="7416824" cy="38248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48640" y="969264"/>
              <a:ext cx="76200" cy="3803904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6856" y="151267"/>
            <a:ext cx="8229600" cy="706438"/>
          </a:xfrm>
        </p:spPr>
        <p:txBody>
          <a:bodyPr/>
          <a:lstStyle/>
          <a:p>
            <a:r>
              <a:rPr lang="fr-CA" dirty="0"/>
              <a:t>Field Plan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38600"/>
            <a:ext cx="5628456" cy="24957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085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9600" y="1143000"/>
            <a:ext cx="7924800" cy="5029200"/>
            <a:chOff x="611560" y="1196753"/>
            <a:chExt cx="7344816" cy="475252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196753"/>
              <a:ext cx="7344816" cy="47525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4429940"/>
              <a:ext cx="3029770" cy="14353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06438"/>
          </a:xfrm>
        </p:spPr>
        <p:txBody>
          <a:bodyPr/>
          <a:lstStyle/>
          <a:p>
            <a:r>
              <a:rPr lang="fr-CA" dirty="0"/>
              <a:t>Labels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097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Electronic</a:t>
            </a:r>
            <a:r>
              <a:rPr lang="fr-CA" dirty="0"/>
              <a:t> data capture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212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Connect to Android-based tablet devices for data collection in the field and laboratory; e.g.:</a:t>
            </a:r>
            <a:endParaRPr lang="fr-CA" sz="2400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4259165" y="2117725"/>
            <a:ext cx="47883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◦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44444"/>
              </a:buClr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dirty="0"/>
              <a:t>DIB Data Collector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1800" b="0" dirty="0"/>
              <a:t>(</a:t>
            </a:r>
            <a:r>
              <a:rPr lang="en-AU" sz="1800" b="0" kern="0" dirty="0"/>
              <a:t>from </a:t>
            </a:r>
            <a:r>
              <a:rPr lang="en-AU" sz="1800" b="0" kern="0" dirty="0" err="1"/>
              <a:t>BioSci</a:t>
            </a:r>
            <a:r>
              <a:rPr lang="en-AU" sz="1800" b="0" kern="0" dirty="0"/>
              <a:t> Thailand, a </a:t>
            </a:r>
            <a:r>
              <a:rPr lang="en-AU" sz="1800" b="0" kern="0" dirty="0" err="1"/>
              <a:t>DataLive</a:t>
            </a:r>
            <a:r>
              <a:rPr lang="en-AU" sz="1800" b="0" kern="0" dirty="0"/>
              <a:t> partner)</a:t>
            </a:r>
            <a:endParaRPr lang="fr-CA" sz="1800" b="0" kern="0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 bwMode="auto">
          <a:xfrm>
            <a:off x="4280501" y="2761042"/>
            <a:ext cx="4558699" cy="329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◦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44444"/>
              </a:buClr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fr-CA" sz="1600" kern="0" dirty="0" err="1"/>
              <a:t>Features</a:t>
            </a:r>
            <a:endParaRPr lang="fr-CA" sz="1600" kern="0" dirty="0"/>
          </a:p>
          <a:p>
            <a:pPr marL="231775" lvl="1" indent="-231775"/>
            <a:r>
              <a:rPr lang="fr-CA" sz="1200" kern="0" dirty="0" err="1"/>
              <a:t>Robust</a:t>
            </a:r>
            <a:endParaRPr lang="fr-CA" sz="1200" kern="0" dirty="0"/>
          </a:p>
          <a:p>
            <a:pPr marL="231775" lvl="1" indent="-231775"/>
            <a:r>
              <a:rPr lang="fr-CA" sz="1200" kern="0" dirty="0"/>
              <a:t>Anti-</a:t>
            </a:r>
            <a:r>
              <a:rPr lang="fr-CA" sz="1200" kern="0" dirty="0" err="1"/>
              <a:t>sunglare</a:t>
            </a:r>
            <a:endParaRPr lang="fr-CA" sz="1200" kern="0" dirty="0"/>
          </a:p>
          <a:p>
            <a:pPr marL="231775" lvl="1" indent="-231775"/>
            <a:r>
              <a:rPr lang="fr-CA" sz="1200" kern="0" dirty="0"/>
              <a:t>Waterproof</a:t>
            </a:r>
          </a:p>
          <a:p>
            <a:pPr marL="231775" lvl="1" indent="-231775"/>
            <a:r>
              <a:rPr lang="fr-CA" sz="1200" kern="0" dirty="0"/>
              <a:t>Anti-</a:t>
            </a:r>
            <a:r>
              <a:rPr lang="fr-CA" sz="1200" kern="0" dirty="0" err="1"/>
              <a:t>Dust</a:t>
            </a:r>
            <a:endParaRPr lang="fr-CA" sz="1200" kern="0" dirty="0"/>
          </a:p>
          <a:p>
            <a:pPr marL="231775" lvl="1" indent="-231775"/>
            <a:r>
              <a:rPr lang="fr-CA" sz="1200" kern="0" dirty="0"/>
              <a:t>Long life </a:t>
            </a:r>
            <a:r>
              <a:rPr lang="fr-CA" sz="1200" kern="0" dirty="0" err="1"/>
              <a:t>battery</a:t>
            </a:r>
            <a:endParaRPr lang="fr-CA" sz="1200" kern="0" dirty="0"/>
          </a:p>
          <a:p>
            <a:pPr marL="231775" lvl="1" indent="-231775"/>
            <a:r>
              <a:rPr lang="fr-CA" sz="1200" kern="0" dirty="0" err="1"/>
              <a:t>Built</a:t>
            </a:r>
            <a:r>
              <a:rPr lang="fr-CA" sz="1200" kern="0" dirty="0"/>
              <a:t> in </a:t>
            </a:r>
            <a:r>
              <a:rPr lang="fr-CA" sz="1200" kern="0" dirty="0" err="1"/>
              <a:t>barcode</a:t>
            </a:r>
            <a:r>
              <a:rPr lang="fr-CA" sz="1200" kern="0" dirty="0"/>
              <a:t> </a:t>
            </a:r>
            <a:r>
              <a:rPr lang="fr-CA" sz="1200" kern="0" dirty="0" err="1"/>
              <a:t>reader</a:t>
            </a:r>
            <a:endParaRPr lang="fr-CA" sz="1200" kern="0" dirty="0"/>
          </a:p>
          <a:p>
            <a:pPr marL="0" indent="0">
              <a:buFont typeface="Wingdings" pitchFamily="2" charset="2"/>
              <a:buNone/>
            </a:pPr>
            <a:endParaRPr lang="fr-CA" sz="2000" kern="0" dirty="0">
              <a:solidFill>
                <a:schemeClr val="accent4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fr-CA" sz="2000" kern="0" dirty="0">
              <a:solidFill>
                <a:schemeClr val="accent4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fr-CA" sz="2000" kern="0" dirty="0">
                <a:solidFill>
                  <a:schemeClr val="accent4"/>
                </a:solidFill>
              </a:rPr>
              <a:t>Interfaces </a:t>
            </a:r>
            <a:r>
              <a:rPr lang="fr-CA" sz="2000" kern="0" dirty="0" err="1">
                <a:solidFill>
                  <a:schemeClr val="accent4"/>
                </a:solidFill>
              </a:rPr>
              <a:t>directly</a:t>
            </a:r>
            <a:r>
              <a:rPr lang="fr-CA" sz="2000" kern="0" dirty="0">
                <a:solidFill>
                  <a:schemeClr val="accent4"/>
                </a:solidFill>
              </a:rPr>
              <a:t> </a:t>
            </a:r>
            <a:r>
              <a:rPr lang="fr-CA" sz="2000" kern="0" dirty="0" err="1">
                <a:solidFill>
                  <a:schemeClr val="accent4"/>
                </a:solidFill>
              </a:rPr>
              <a:t>with</a:t>
            </a:r>
            <a:r>
              <a:rPr lang="fr-CA" sz="2000" kern="0" dirty="0">
                <a:solidFill>
                  <a:schemeClr val="accent4"/>
                </a:solidFill>
              </a:rPr>
              <a:t> the BMS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AF4212-352A-4D3C-8DD0-B3F5C4DEB7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r="15035"/>
          <a:stretch/>
        </p:blipFill>
        <p:spPr>
          <a:xfrm>
            <a:off x="304800" y="1921636"/>
            <a:ext cx="3823302" cy="368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16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7298-317B-4F90-B657-93FC1FE2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Stats Analysis – Single Site</a:t>
            </a:r>
          </a:p>
        </p:txBody>
      </p:sp>
      <p:pic>
        <p:nvPicPr>
          <p:cNvPr id="5" name="Content Placeholder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57FDE97-D84B-4970-860A-D737031E1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 t="13014"/>
          <a:stretch/>
        </p:blipFill>
        <p:spPr>
          <a:xfrm>
            <a:off x="521367" y="1177982"/>
            <a:ext cx="7860633" cy="4691115"/>
          </a:xfrm>
          <a:ln>
            <a:solidFill>
              <a:schemeClr val="tx1"/>
            </a:solidFill>
          </a:ln>
        </p:spPr>
      </p:pic>
      <p:pic>
        <p:nvPicPr>
          <p:cNvPr id="4" name="Picture 3" descr="A close up of a screen&#10;&#10;Description automatically generated">
            <a:extLst>
              <a:ext uri="{FF2B5EF4-FFF2-40B4-BE49-F238E27FC236}">
                <a16:creationId xmlns:a16="http://schemas.microsoft.com/office/drawing/2014/main" id="{65A6A993-8153-44AB-B0CC-C8A7D06DF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5425285"/>
            <a:ext cx="8915400" cy="8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8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CA3F-8831-4CF7-8F4D-4C175AFD9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Stats – Multi site Analysis</a:t>
            </a:r>
          </a:p>
        </p:txBody>
      </p:sp>
      <p:pic>
        <p:nvPicPr>
          <p:cNvPr id="5" name="Content Placeholder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3B265445-0F51-4959-B4AA-DAA06B551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21481"/>
          <a:stretch/>
        </p:blipFill>
        <p:spPr>
          <a:xfrm>
            <a:off x="533400" y="1265101"/>
            <a:ext cx="8077200" cy="4764537"/>
          </a:xfrm>
          <a:solidFill>
            <a:srgbClr val="000000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2109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600"/>
              <a:t>Query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699" y="1219200"/>
            <a:ext cx="8229600" cy="6033085"/>
          </a:xfrm>
        </p:spPr>
        <p:txBody>
          <a:bodyPr>
            <a:normAutofit/>
          </a:bodyPr>
          <a:lstStyle/>
          <a:p>
            <a:pPr marL="268288" indent="-268288">
              <a:spcBef>
                <a:spcPts val="0"/>
              </a:spcBef>
            </a:pPr>
            <a:r>
              <a:rPr lang="en-US" dirty="0">
                <a:solidFill>
                  <a:srgbClr val="334D4D"/>
                </a:solidFill>
              </a:rPr>
              <a:t>At the outset of a breeding cycle users want to: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rgbClr val="334D4D"/>
                </a:solidFill>
              </a:rPr>
              <a:t>browse all </a:t>
            </a:r>
            <a:r>
              <a:rPr lang="en-US" dirty="0" err="1">
                <a:solidFill>
                  <a:srgbClr val="334D4D"/>
                </a:solidFill>
              </a:rPr>
              <a:t>germplasm</a:t>
            </a:r>
            <a:r>
              <a:rPr lang="en-US" dirty="0">
                <a:solidFill>
                  <a:srgbClr val="334D4D"/>
                </a:solidFill>
              </a:rPr>
              <a:t> information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rgbClr val="334D4D"/>
                </a:solidFill>
              </a:rPr>
              <a:t>review existing characterization and evaluation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rgbClr val="334D4D"/>
                </a:solidFill>
              </a:rPr>
              <a:t>search for adapted </a:t>
            </a:r>
            <a:r>
              <a:rPr lang="en-US" dirty="0" err="1">
                <a:solidFill>
                  <a:srgbClr val="334D4D"/>
                </a:solidFill>
              </a:rPr>
              <a:t>germplasm</a:t>
            </a:r>
            <a:r>
              <a:rPr lang="en-US" dirty="0">
                <a:solidFill>
                  <a:srgbClr val="334D4D"/>
                </a:solidFill>
              </a:rPr>
              <a:t> 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rgbClr val="334D4D"/>
                </a:solidFill>
              </a:rPr>
              <a:t>perform head to head comparisons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Head to Head </a:t>
            </a:r>
            <a:r>
              <a:rPr lang="fr-CA" dirty="0" err="1"/>
              <a:t>Query</a:t>
            </a:r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8077200" cy="52083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4693347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The H2H query searches the whole database for trials where specified pairs of standard and test entries have been tested together and then shows </a:t>
            </a:r>
          </a:p>
        </p:txBody>
      </p:sp>
    </p:spTree>
    <p:extLst>
      <p:ext uri="{BB962C8B-B14F-4D97-AF65-F5344CB8AC3E}">
        <p14:creationId xmlns:p14="http://schemas.microsoft.com/office/powerpoint/2010/main" val="3430377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600" dirty="0"/>
              <a:t>Management and Analysis of </a:t>
            </a:r>
            <a:br>
              <a:rPr lang="en-US" sz="3600" dirty="0"/>
            </a:br>
            <a:r>
              <a:rPr lang="en-US" sz="3600" dirty="0"/>
              <a:t>Genotyping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06122" cy="508635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/>
              <a:t>The GDMS module allows users to integrate the use of molecular techniques into their breeding programs: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rgbClr val="334D4D"/>
                </a:solidFill>
              </a:rPr>
              <a:t>Order genotyping services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rgbClr val="334D4D"/>
                </a:solidFill>
              </a:rPr>
              <a:t>Import genotyping data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rgbClr val="334D4D"/>
                </a:solidFill>
              </a:rPr>
              <a:t>Search for polymorphic markers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rgbClr val="334D4D"/>
                </a:solidFill>
              </a:rPr>
              <a:t>Retrieve, view and </a:t>
            </a:r>
            <a:r>
              <a:rPr lang="en-US" sz="2000" dirty="0" err="1">
                <a:solidFill>
                  <a:srgbClr val="334D4D"/>
                </a:solidFill>
              </a:rPr>
              <a:t>analyse</a:t>
            </a:r>
            <a:r>
              <a:rPr lang="en-US" sz="2000" dirty="0">
                <a:solidFill>
                  <a:srgbClr val="334D4D"/>
                </a:solidFill>
              </a:rPr>
              <a:t> genotyping data</a:t>
            </a:r>
            <a:endParaRPr lang="en-US" sz="2000" dirty="0">
              <a:solidFill>
                <a:srgbClr val="0070C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400" dirty="0"/>
              <a:t>Key Functions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rgbClr val="334D4D"/>
                </a:solidFill>
              </a:rPr>
              <a:t>search genotyping data for a set of lines, retrieve and visualize these data and calculate a similarity matrix 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rgbClr val="334D4D"/>
                </a:solidFill>
              </a:rPr>
              <a:t>search genotyping data for parents of a potential cross to confirm there are sufficient polymorphic markers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rgbClr val="334D4D"/>
                </a:solidFill>
              </a:rPr>
              <a:t>select available SNP markers (including any markers linked to a trait of interest) and create a genotyping order form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Uploading genotyping data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37227"/>
            <a:ext cx="8077200" cy="5195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894284"/>
            <a:ext cx="8229600" cy="4968875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solidFill>
                  <a:schemeClr val="accent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suite of interconnected software applications specifically designed to help breeders manage their day-to-day activities:</a:t>
            </a:r>
            <a:endParaRPr lang="en-US" sz="2000" dirty="0">
              <a:solidFill>
                <a:schemeClr val="accent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06955" y="2316849"/>
            <a:ext cx="4441429" cy="4236351"/>
            <a:chOff x="2347062" y="2057400"/>
            <a:chExt cx="4441429" cy="423635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8" name="Donut 27"/>
            <p:cNvSpPr/>
            <p:nvPr/>
          </p:nvSpPr>
          <p:spPr>
            <a:xfrm>
              <a:off x="2576801" y="2236231"/>
              <a:ext cx="3996143" cy="3857968"/>
            </a:xfrm>
            <a:prstGeom prst="donut">
              <a:avLst>
                <a:gd name="adj" fmla="val 1976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4" name="Down Arrow 23"/>
            <p:cNvSpPr/>
            <p:nvPr/>
          </p:nvSpPr>
          <p:spPr>
            <a:xfrm>
              <a:off x="5514061" y="3736979"/>
              <a:ext cx="1274430" cy="1135541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" name="Down Arrow 28"/>
            <p:cNvSpPr/>
            <p:nvPr/>
          </p:nvSpPr>
          <p:spPr>
            <a:xfrm rot="5195706">
              <a:off x="4045439" y="5090757"/>
              <a:ext cx="1197878" cy="120810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" name="Down Arrow 29"/>
            <p:cNvSpPr/>
            <p:nvPr/>
          </p:nvSpPr>
          <p:spPr>
            <a:xfrm rot="21141127" flipV="1">
              <a:off x="2347062" y="3651864"/>
              <a:ext cx="1274430" cy="1135541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" name="Down Arrow 30"/>
            <p:cNvSpPr/>
            <p:nvPr/>
          </p:nvSpPr>
          <p:spPr>
            <a:xfrm rot="16200000">
              <a:off x="3950089" y="2052284"/>
              <a:ext cx="1197878" cy="120810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00785" y="2415566"/>
            <a:ext cx="8062215" cy="3456154"/>
            <a:chOff x="571500" y="2269468"/>
            <a:chExt cx="8062215" cy="3456154"/>
          </a:xfrm>
        </p:grpSpPr>
        <p:grpSp>
          <p:nvGrpSpPr>
            <p:cNvPr id="49" name="Group 48"/>
            <p:cNvGrpSpPr/>
            <p:nvPr/>
          </p:nvGrpSpPr>
          <p:grpSpPr>
            <a:xfrm>
              <a:off x="609327" y="2269468"/>
              <a:ext cx="2923728" cy="1938992"/>
              <a:chOff x="221045" y="1807005"/>
              <a:chExt cx="3210209" cy="228776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21045" y="1807005"/>
                <a:ext cx="2304256" cy="2287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A" sz="1200" b="1" dirty="0">
                    <a:solidFill>
                      <a:srgbClr val="000000"/>
                    </a:solidFill>
                    <a:ea typeface="ＭＳ Ｐゴシック" pitchFamily="34" charset="-128"/>
                  </a:rPr>
                  <a:t>Program management</a:t>
                </a:r>
                <a:endParaRPr lang="en-US" sz="1200" b="1" dirty="0">
                  <a:solidFill>
                    <a:srgbClr val="000000"/>
                  </a:solidFill>
                  <a:ea typeface="ＭＳ Ｐゴシック" pitchFamily="34" charset="-128"/>
                </a:endParaRPr>
              </a:p>
              <a:p>
                <a:pPr marL="171450" lvl="1" indent="-171450" fontAlgn="base">
                  <a:spcBef>
                    <a:spcPct val="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</a:pPr>
                <a:r>
                  <a:rPr lang="en-US" sz="1200" dirty="0">
                    <a:solidFill>
                      <a:srgbClr val="000000"/>
                    </a:solidFill>
                    <a:ea typeface="ＭＳ Ｐゴシック" pitchFamily="34" charset="-128"/>
                  </a:rPr>
                  <a:t>Customise preferences and monitor program activities</a:t>
                </a:r>
              </a:p>
              <a:p>
                <a:pPr marL="171450" lvl="1" indent="-1714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ea typeface="ＭＳ Ｐゴシック" pitchFamily="34" charset="-128"/>
                  </a:rPr>
                  <a:t>It is a dashboard application with integrated tools to manage and query crop information across the system </a:t>
                </a: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4186" y="1961889"/>
                <a:ext cx="917068" cy="1085221"/>
              </a:xfrm>
              <a:prstGeom prst="rect">
                <a:avLst/>
              </a:prstGeom>
            </p:spPr>
          </p:pic>
        </p:grpSp>
        <p:grpSp>
          <p:nvGrpSpPr>
            <p:cNvPr id="50" name="Group 49"/>
            <p:cNvGrpSpPr/>
            <p:nvPr/>
          </p:nvGrpSpPr>
          <p:grpSpPr>
            <a:xfrm>
              <a:off x="571500" y="4559645"/>
              <a:ext cx="2781717" cy="1017339"/>
              <a:chOff x="251520" y="4581128"/>
              <a:chExt cx="3054283" cy="120032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51520" y="4581128"/>
                <a:ext cx="273630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1" dirty="0">
                    <a:solidFill>
                      <a:srgbClr val="000000"/>
                    </a:solidFill>
                    <a:ea typeface="ＭＳ Ｐゴシック" pitchFamily="34" charset="-128"/>
                  </a:rPr>
                  <a:t>Marker-assisted breeding</a:t>
                </a:r>
              </a:p>
              <a:p>
                <a:pPr marL="0" lvl="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000000"/>
                    </a:solidFill>
                    <a:ea typeface="ＭＳ Ｐゴシック" pitchFamily="34" charset="-128"/>
                  </a:rPr>
                  <a:t>Select germplasm and design crosses by complementing phenotypic selection with marker technology, for integrated breeding decisions</a:t>
                </a: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5776" y="4653136"/>
                <a:ext cx="750027" cy="946308"/>
              </a:xfrm>
              <a:prstGeom prst="rect">
                <a:avLst/>
              </a:prstGeom>
            </p:spPr>
          </p:pic>
        </p:grpSp>
        <p:grpSp>
          <p:nvGrpSpPr>
            <p:cNvPr id="48" name="Group 47"/>
            <p:cNvGrpSpPr/>
            <p:nvPr/>
          </p:nvGrpSpPr>
          <p:grpSpPr>
            <a:xfrm>
              <a:off x="5555729" y="2430216"/>
              <a:ext cx="3077986" cy="1569660"/>
              <a:chOff x="5508104" y="1698628"/>
              <a:chExt cx="3379582" cy="1851997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6655437" y="1698628"/>
                <a:ext cx="2232249" cy="1851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1" dirty="0">
                    <a:solidFill>
                      <a:srgbClr val="000000"/>
                    </a:solidFill>
                    <a:ea typeface="ＭＳ Ｐゴシック" pitchFamily="34" charset="-128"/>
                  </a:rPr>
                  <a:t>Breeding activities</a:t>
                </a:r>
              </a:p>
              <a:p>
                <a:pPr marL="171450" lvl="1" indent="-1714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GB" sz="1200" dirty="0">
                    <a:solidFill>
                      <a:srgbClr val="000000"/>
                    </a:solidFill>
                    <a:ea typeface="ＭＳ Ｐゴシック" pitchFamily="34" charset="-128"/>
                  </a:rPr>
                  <a:t>Make crosses, advance nurseries and prepare trials </a:t>
                </a:r>
              </a:p>
              <a:p>
                <a:pPr marL="171450" lvl="1" indent="-1714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GB" sz="1200" dirty="0">
                    <a:solidFill>
                      <a:srgbClr val="000000"/>
                    </a:solidFill>
                    <a:ea typeface="ＭＳ Ｐゴシック" pitchFamily="34" charset="-128"/>
                  </a:rPr>
                  <a:t>manage seed inventories </a:t>
                </a:r>
              </a:p>
              <a:p>
                <a:pPr marL="171450" lvl="1" indent="-1714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GB" sz="1200" dirty="0">
                    <a:solidFill>
                      <a:srgbClr val="000000"/>
                    </a:solidFill>
                    <a:ea typeface="ＭＳ Ｐゴシック" pitchFamily="34" charset="-128"/>
                  </a:rPr>
                  <a:t>keep continuous records season after season</a:t>
                </a:r>
                <a:endParaRPr lang="en-US" sz="1200" dirty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8104" y="2267797"/>
                <a:ext cx="1156929" cy="935172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5574852" y="4864797"/>
              <a:ext cx="2866483" cy="860825"/>
              <a:chOff x="5673117" y="4869160"/>
              <a:chExt cx="3147355" cy="1015663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6498467" y="4869160"/>
                <a:ext cx="232200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1" dirty="0">
                    <a:solidFill>
                      <a:srgbClr val="000000"/>
                    </a:solidFill>
                    <a:ea typeface="ＭＳ Ｐゴシック" pitchFamily="34" charset="-128"/>
                  </a:rPr>
                  <a:t>Statistical analysis</a:t>
                </a:r>
              </a:p>
              <a:p>
                <a:pPr marL="0" lvl="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000000"/>
                    </a:solidFill>
                    <a:ea typeface="ＭＳ Ｐゴシック" pitchFamily="34" charset="-128"/>
                  </a:rPr>
                  <a:t>Analyse field and lab data with powerful statistics and mixed model comparisons of locations and genotypes</a:t>
                </a:r>
                <a:endParaRPr lang="en-US" sz="1200" dirty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3117" y="5126291"/>
                <a:ext cx="812745" cy="678974"/>
              </a:xfrm>
              <a:prstGeom prst="rect">
                <a:avLst/>
              </a:prstGeom>
            </p:spPr>
          </p:pic>
        </p:grpSp>
      </p:grpSp>
      <p:sp>
        <p:nvSpPr>
          <p:cNvPr id="32" name="TextBox 31"/>
          <p:cNvSpPr txBox="1"/>
          <p:nvPr/>
        </p:nvSpPr>
        <p:spPr>
          <a:xfrm>
            <a:off x="457200" y="253426"/>
            <a:ext cx="2117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BMS Pro</a:t>
            </a:r>
            <a:endParaRPr lang="en-US" sz="4000" dirty="0">
              <a:solidFill>
                <a:schemeClr val="tx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4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06438"/>
          </a:xfrm>
        </p:spPr>
        <p:txBody>
          <a:bodyPr/>
          <a:lstStyle/>
          <a:p>
            <a:r>
              <a:rPr lang="en-US" dirty="0"/>
              <a:t>Visualization of genotyping data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40" y="1278321"/>
            <a:ext cx="6971319" cy="52748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607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Associated services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r="1850" b="48024"/>
          <a:stretch/>
        </p:blipFill>
        <p:spPr>
          <a:xfrm>
            <a:off x="3657600" y="4003324"/>
            <a:ext cx="5410200" cy="28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94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06438"/>
          </a:xfrm>
        </p:spPr>
        <p:txBody>
          <a:bodyPr/>
          <a:lstStyle/>
          <a:p>
            <a:r>
              <a:rPr lang="en-US" dirty="0"/>
              <a:t>Targeted and dedicated support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0292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2400" b="1" dirty="0"/>
              <a:t>Technical Support (IT):</a:t>
            </a:r>
          </a:p>
          <a:p>
            <a:pPr lvl="1"/>
            <a:r>
              <a:rPr lang="en-GB" sz="2000" dirty="0"/>
              <a:t>Level 1 – </a:t>
            </a:r>
            <a:r>
              <a:rPr lang="en-GB" sz="2000" dirty="0">
                <a:solidFill>
                  <a:schemeClr val="accent2"/>
                </a:solidFill>
              </a:rPr>
              <a:t>Installation</a:t>
            </a:r>
            <a:r>
              <a:rPr lang="en-GB" sz="2000" dirty="0"/>
              <a:t>:  implementing and getting started with the BMS and related tools </a:t>
            </a:r>
          </a:p>
          <a:p>
            <a:pPr lvl="1"/>
            <a:r>
              <a:rPr lang="en-GB" sz="2000" dirty="0"/>
              <a:t>Level 2 – </a:t>
            </a:r>
            <a:r>
              <a:rPr lang="en-GB" sz="2000" dirty="0">
                <a:solidFill>
                  <a:schemeClr val="accent2"/>
                </a:solidFill>
              </a:rPr>
              <a:t>Operational</a:t>
            </a:r>
            <a:r>
              <a:rPr lang="en-GB" sz="2000" dirty="0"/>
              <a:t>: day-to-day use of the BMS PRO and related tools – hours in the bank with a service package</a:t>
            </a:r>
          </a:p>
          <a:p>
            <a:pPr>
              <a:spcBef>
                <a:spcPts val="600"/>
              </a:spcBef>
            </a:pPr>
            <a:r>
              <a:rPr lang="en-GB" sz="2400" b="1" dirty="0"/>
              <a:t>Professional Support (Breeders):</a:t>
            </a:r>
          </a:p>
          <a:p>
            <a:pPr lvl="1"/>
            <a:r>
              <a:rPr lang="en-GB" sz="2000" dirty="0"/>
              <a:t>Customized breeding support primarily in developing countries</a:t>
            </a:r>
          </a:p>
          <a:p>
            <a:pPr lvl="1"/>
            <a:r>
              <a:rPr lang="en-GB" sz="2000" dirty="0"/>
              <a:t>Capacity development and training in using the tools</a:t>
            </a:r>
          </a:p>
          <a:p>
            <a:r>
              <a:rPr lang="en-US" sz="2400" b="1" dirty="0"/>
              <a:t>Online Documentation</a:t>
            </a:r>
          </a:p>
          <a:p>
            <a:pPr lvl="1"/>
            <a:r>
              <a:rPr lang="en-US" sz="2000" dirty="0"/>
              <a:t>Complete user manual and step-by-step                                                      tutorials by crop</a:t>
            </a:r>
          </a:p>
          <a:p>
            <a:pPr lvl="1"/>
            <a:r>
              <a:rPr lang="en-US" sz="2000" dirty="0"/>
              <a:t>Instructional videos and e-learning                                                      modules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r="32184"/>
          <a:stretch/>
        </p:blipFill>
        <p:spPr>
          <a:xfrm>
            <a:off x="6110452" y="4038600"/>
            <a:ext cx="257634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Documentation and training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8048" r="3023" b="8080"/>
          <a:stretch/>
        </p:blipFill>
        <p:spPr bwMode="auto">
          <a:xfrm>
            <a:off x="609600" y="1471080"/>
            <a:ext cx="7696200" cy="518056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608095" y="1502114"/>
            <a:ext cx="685800" cy="850672"/>
            <a:chOff x="5334000" y="1371600"/>
            <a:chExt cx="685800" cy="850672"/>
          </a:xfrm>
        </p:grpSpPr>
        <p:sp>
          <p:nvSpPr>
            <p:cNvPr id="9" name="Oval 8"/>
            <p:cNvSpPr/>
            <p:nvPr/>
          </p:nvSpPr>
          <p:spPr>
            <a:xfrm>
              <a:off x="5334000" y="1841272"/>
              <a:ext cx="685800" cy="381000"/>
            </a:xfrm>
            <a:prstGeom prst="ellipse">
              <a:avLst/>
            </a:prstGeom>
            <a:noFill/>
            <a:ln w="2222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Striped Right Arrow 9"/>
            <p:cNvSpPr/>
            <p:nvPr/>
          </p:nvSpPr>
          <p:spPr>
            <a:xfrm rot="5400000">
              <a:off x="5312551" y="1469249"/>
              <a:ext cx="652498" cy="457200"/>
            </a:xfrm>
            <a:prstGeom prst="striped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926" y="961113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chemeClr val="accent4"/>
                </a:solidFill>
              </a:rPr>
              <a:t>www.IntegratedBreeding.net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40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198" y="253426"/>
            <a:ext cx="7826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Online </a:t>
            </a:r>
            <a:r>
              <a:rPr lang="fr-CA" sz="4400" dirty="0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helpdesk &amp; support 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10DCFBE-4B12-4184-9CC9-E60F9F538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0" y="1224130"/>
            <a:ext cx="6813003" cy="3229314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8FB414-0E30-4BEA-BB16-E3EA9B6B2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6705600" cy="355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3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FBDC-9744-4AEE-A8A3-841FB1FFA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IBP: more than just the BMS –                                    </a:t>
            </a:r>
            <a:r>
              <a:rPr lang="en-AU" sz="2400" dirty="0"/>
              <a:t>e.g. Markers; 3</a:t>
            </a:r>
            <a:r>
              <a:rPr lang="en-AU" sz="2400" baseline="30000" dirty="0"/>
              <a:t>rd</a:t>
            </a:r>
            <a:r>
              <a:rPr lang="en-AU" sz="2400" dirty="0"/>
              <a:t> party services; etc.</a:t>
            </a:r>
          </a:p>
        </p:txBody>
      </p:sp>
      <p:pic>
        <p:nvPicPr>
          <p:cNvPr id="5" name="Content Placeholder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B52F2BC2-AB36-45AF-854F-4E82E99E2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t="8298"/>
          <a:stretch/>
        </p:blipFill>
        <p:spPr>
          <a:xfrm>
            <a:off x="595545" y="1676400"/>
            <a:ext cx="7176855" cy="4495799"/>
          </a:xfr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" y="1208365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chemeClr val="accent4"/>
                </a:solidFill>
              </a:rPr>
              <a:t>www.IntegratedBreeding.net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55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077" y="528721"/>
            <a:ext cx="8229600" cy="706438"/>
          </a:xfrm>
        </p:spPr>
        <p:txBody>
          <a:bodyPr/>
          <a:lstStyle/>
          <a:p>
            <a:r>
              <a:rPr lang="en-US" sz="4400" dirty="0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Local support teams:</a:t>
            </a:r>
            <a:br>
              <a:rPr lang="en-US" sz="4400" dirty="0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3600" dirty="0">
                <a:solidFill>
                  <a:schemeClr val="accent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providing assistance where you need it</a:t>
            </a:r>
            <a:endParaRPr lang="en-US" dirty="0">
              <a:solidFill>
                <a:schemeClr val="accent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048000" y="5410200"/>
            <a:ext cx="3719052" cy="990600"/>
            <a:chOff x="3048000" y="5410200"/>
            <a:chExt cx="3719052" cy="990600"/>
          </a:xfrm>
        </p:grpSpPr>
        <p:sp>
          <p:nvSpPr>
            <p:cNvPr id="56" name="Rectangle 55"/>
            <p:cNvSpPr/>
            <p:nvPr/>
          </p:nvSpPr>
          <p:spPr>
            <a:xfrm>
              <a:off x="3048000" y="5410200"/>
              <a:ext cx="3719052" cy="990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312607" y="5638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312607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41369" y="5582071"/>
              <a:ext cx="882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Local staff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49386" y="5990631"/>
              <a:ext cx="704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IBP HQ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32688" y="5576500"/>
              <a:ext cx="8311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IBP Hubs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38458" y="5980302"/>
              <a:ext cx="1267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IBP future Hubs</a:t>
              </a:r>
            </a:p>
          </p:txBody>
        </p:sp>
        <p:sp>
          <p:nvSpPr>
            <p:cNvPr id="33" name="Donut 32"/>
            <p:cNvSpPr/>
            <p:nvPr/>
          </p:nvSpPr>
          <p:spPr>
            <a:xfrm>
              <a:off x="3241173" y="5945031"/>
              <a:ext cx="291281" cy="304800"/>
            </a:xfrm>
            <a:prstGeom prst="donu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141407" y="5644505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Donut 43"/>
            <p:cNvSpPr/>
            <p:nvPr/>
          </p:nvSpPr>
          <p:spPr>
            <a:xfrm>
              <a:off x="5078726" y="5567140"/>
              <a:ext cx="291281" cy="304800"/>
            </a:xfrm>
            <a:prstGeom prst="donu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145094" y="6052751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Donut 45"/>
            <p:cNvSpPr/>
            <p:nvPr/>
          </p:nvSpPr>
          <p:spPr>
            <a:xfrm>
              <a:off x="5082413" y="5975386"/>
              <a:ext cx="291281" cy="304800"/>
            </a:xfrm>
            <a:prstGeom prst="donu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28600" y="1676400"/>
            <a:ext cx="8153400" cy="4114800"/>
            <a:chOff x="228600" y="1676400"/>
            <a:chExt cx="8153400" cy="4114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6" b="24702"/>
            <a:stretch/>
          </p:blipFill>
          <p:spPr>
            <a:xfrm>
              <a:off x="228600" y="1676400"/>
              <a:ext cx="8153400" cy="41148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143000" y="25146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995516" y="28194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981200" y="40386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371600" y="34290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128684" y="2650869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054577" y="2695114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876800" y="2748116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152900" y="35814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943600" y="3581400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614652" y="3733800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553200" y="2847514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086600" y="3650226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76800" y="3874985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894803" y="2497086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447800" y="2971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204884" y="49530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865374" y="4907526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467600" y="51054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581400" y="3640922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3810000" y="3809453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4114800" y="3809453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Donut 39"/>
            <p:cNvSpPr/>
            <p:nvPr/>
          </p:nvSpPr>
          <p:spPr>
            <a:xfrm>
              <a:off x="3542412" y="3609756"/>
              <a:ext cx="215081" cy="228600"/>
            </a:xfrm>
            <a:prstGeom prst="donut">
              <a:avLst>
                <a:gd name="adj" fmla="val 15825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Donut 40"/>
            <p:cNvSpPr/>
            <p:nvPr/>
          </p:nvSpPr>
          <p:spPr>
            <a:xfrm>
              <a:off x="3780991" y="3778104"/>
              <a:ext cx="215081" cy="228600"/>
            </a:xfrm>
            <a:prstGeom prst="donut">
              <a:avLst>
                <a:gd name="adj" fmla="val 15825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Donut 41"/>
            <p:cNvSpPr/>
            <p:nvPr/>
          </p:nvSpPr>
          <p:spPr>
            <a:xfrm>
              <a:off x="4072730" y="3760685"/>
              <a:ext cx="215081" cy="228600"/>
            </a:xfrm>
            <a:prstGeom prst="donut">
              <a:avLst>
                <a:gd name="adj" fmla="val 15825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Donut 46"/>
            <p:cNvSpPr/>
            <p:nvPr/>
          </p:nvSpPr>
          <p:spPr>
            <a:xfrm>
              <a:off x="4007259" y="2618914"/>
              <a:ext cx="291281" cy="304800"/>
            </a:xfrm>
            <a:prstGeom prst="donu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Donut 49"/>
            <p:cNvSpPr/>
            <p:nvPr/>
          </p:nvSpPr>
          <p:spPr>
            <a:xfrm>
              <a:off x="944819" y="2735729"/>
              <a:ext cx="291281" cy="304800"/>
            </a:xfrm>
            <a:prstGeom prst="donu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4549877" y="4927892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Donut 47"/>
            <p:cNvSpPr/>
            <p:nvPr/>
          </p:nvSpPr>
          <p:spPr>
            <a:xfrm>
              <a:off x="4480437" y="4856701"/>
              <a:ext cx="291281" cy="304800"/>
            </a:xfrm>
            <a:prstGeom prst="donu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2660240" y="450718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Donut 48"/>
            <p:cNvSpPr/>
            <p:nvPr/>
          </p:nvSpPr>
          <p:spPr>
            <a:xfrm>
              <a:off x="2590800" y="4419600"/>
              <a:ext cx="291281" cy="304800"/>
            </a:xfrm>
            <a:prstGeom prst="donu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Donut 52"/>
            <p:cNvSpPr/>
            <p:nvPr/>
          </p:nvSpPr>
          <p:spPr>
            <a:xfrm>
              <a:off x="5873263" y="3508602"/>
              <a:ext cx="291281" cy="304800"/>
            </a:xfrm>
            <a:prstGeom prst="donu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Donut 53"/>
            <p:cNvSpPr/>
            <p:nvPr/>
          </p:nvSpPr>
          <p:spPr>
            <a:xfrm>
              <a:off x="6544324" y="3646385"/>
              <a:ext cx="291281" cy="304800"/>
            </a:xfrm>
            <a:prstGeom prst="donu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Donut 54"/>
            <p:cNvSpPr/>
            <p:nvPr/>
          </p:nvSpPr>
          <p:spPr>
            <a:xfrm>
              <a:off x="1302159" y="3345426"/>
              <a:ext cx="291281" cy="304800"/>
            </a:xfrm>
            <a:prstGeom prst="donu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6019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69" b="43333"/>
          <a:stretch/>
        </p:blipFill>
        <p:spPr>
          <a:xfrm flipH="1" flipV="1">
            <a:off x="4421926" y="4998"/>
            <a:ext cx="4722074" cy="410201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0079" y="1004184"/>
            <a:ext cx="5291121" cy="5314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06490" y="95079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all information in one place</a:t>
            </a:r>
          </a:p>
        </p:txBody>
      </p:sp>
      <p:sp>
        <p:nvSpPr>
          <p:cNvPr id="7" name="Rectangle 6"/>
          <p:cNvSpPr/>
          <p:nvPr/>
        </p:nvSpPr>
        <p:spPr>
          <a:xfrm>
            <a:off x="606490" y="1802530"/>
            <a:ext cx="5525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safe, standardized and centralized</a:t>
            </a:r>
          </a:p>
        </p:txBody>
      </p:sp>
      <p:sp>
        <p:nvSpPr>
          <p:cNvPr id="9" name="Rectangle 8"/>
          <p:cNvSpPr/>
          <p:nvPr/>
        </p:nvSpPr>
        <p:spPr>
          <a:xfrm>
            <a:off x="597835" y="261844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more results in less time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490" y="350750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institutional memory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6877" y="446485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team collaboration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7835" y="528436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knowledge builds value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6489" y="1344247"/>
            <a:ext cx="602291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1 software suite, 1 license, 1 provider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7295" y="2210536"/>
            <a:ext cx="377218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no more loose pages or scattered excel sheets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6490" y="3006816"/>
            <a:ext cx="35798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collect &amp; analyze in days rather than months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6490" y="3205898"/>
            <a:ext cx="351250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extract more data from each breeding cycle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8573" y="3929461"/>
            <a:ext cx="400301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keep records for an infinite number of generations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7295" y="4135895"/>
            <a:ext cx="241290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mitigate the brain drain effect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97835" y="4872223"/>
            <a:ext cx="397416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connect and share across decentralized locations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74405" y="5730266"/>
            <a:ext cx="533711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beyond collecting data observe trends, gain foresight and innovate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922" y="3981311"/>
            <a:ext cx="4258546" cy="234328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093268" y="5772354"/>
            <a:ext cx="21447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Credit (photo in tablet): </a:t>
            </a:r>
            <a:r>
              <a:rPr lang="en-US" sz="800" dirty="0" err="1"/>
              <a:t>N.Palmer</a:t>
            </a:r>
            <a:r>
              <a:rPr lang="en-US" sz="800" dirty="0"/>
              <a:t>/CIAT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7A740F-07C8-4703-AE5C-9D5DDF0B13D4}"/>
              </a:ext>
            </a:extLst>
          </p:cNvPr>
          <p:cNvSpPr txBox="1"/>
          <p:nvPr/>
        </p:nvSpPr>
        <p:spPr>
          <a:xfrm>
            <a:off x="574405" y="175481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Value proposition:</a:t>
            </a:r>
          </a:p>
        </p:txBody>
      </p:sp>
    </p:spTree>
    <p:extLst>
      <p:ext uri="{BB962C8B-B14F-4D97-AF65-F5344CB8AC3E}">
        <p14:creationId xmlns:p14="http://schemas.microsoft.com/office/powerpoint/2010/main" val="294420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8" grpId="0"/>
      <p:bldP spid="21" grpId="0"/>
      <p:bldP spid="24" grpId="0"/>
      <p:bldP spid="25" grpId="0"/>
      <p:bldP spid="27" grpId="0"/>
      <p:bldP spid="28" grpId="0"/>
      <p:bldP spid="30" grpId="0"/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609600" y="544293"/>
            <a:ext cx="8229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Next steps:</a:t>
            </a:r>
            <a:endParaRPr kumimoji="0" lang="en-US" b="0" i="0" u="none" strike="noStrike" kern="0" cap="none" spc="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477696"/>
            <a:ext cx="7652320" cy="4830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fontAlgn="base">
              <a:spcBef>
                <a:spcPct val="20000"/>
              </a:spcBef>
              <a:spcAft>
                <a:spcPts val="300"/>
              </a:spcAft>
              <a:buClr>
                <a:srgbClr val="FF9933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000" dirty="0"/>
              <a:t>Register on our website: </a:t>
            </a:r>
            <a:r>
              <a:rPr lang="en-US" sz="2000" dirty="0">
                <a:hlinkClick r:id="rId2"/>
              </a:rPr>
              <a:t>www.integratedbreeding.net</a:t>
            </a:r>
            <a:endParaRPr lang="en-US" sz="2000" dirty="0"/>
          </a:p>
          <a:p>
            <a:pPr marL="800100" lvl="2" indent="-342900" fontAlgn="base">
              <a:spcBef>
                <a:spcPct val="20000"/>
              </a:spcBef>
              <a:spcAft>
                <a:spcPts val="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Request a personalized demo of BMS Pro, and then access to a trial cloud server</a:t>
            </a:r>
          </a:p>
          <a:p>
            <a:pPr marL="800100" lvl="2" indent="-342900" fontAlgn="base">
              <a:spcBef>
                <a:spcPct val="20000"/>
              </a:spcBef>
              <a:spcAft>
                <a:spcPts val="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Access tutorials, videos, publications and more</a:t>
            </a:r>
          </a:p>
          <a:p>
            <a:pPr marL="800100" lvl="2" indent="-342900" fontAlgn="base">
              <a:spcBef>
                <a:spcPct val="20000"/>
              </a:spcBef>
              <a:spcAft>
                <a:spcPts val="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CA" sz="2000" dirty="0" err="1"/>
              <a:t>View</a:t>
            </a:r>
            <a:r>
              <a:rPr lang="fr-CA" sz="2000" dirty="0"/>
              <a:t> </a:t>
            </a:r>
            <a:r>
              <a:rPr lang="fr-CA" sz="2000" dirty="0" err="1"/>
              <a:t>other</a:t>
            </a:r>
            <a:r>
              <a:rPr lang="fr-CA" sz="2000" dirty="0"/>
              <a:t> </a:t>
            </a:r>
            <a:r>
              <a:rPr lang="fr-CA" sz="2000" dirty="0" err="1"/>
              <a:t>presentations</a:t>
            </a:r>
            <a:r>
              <a:rPr lang="fr-CA" sz="2000" dirty="0"/>
              <a:t>, </a:t>
            </a:r>
            <a:r>
              <a:rPr lang="fr-CA" sz="2000" dirty="0" err="1"/>
              <a:t>fact</a:t>
            </a:r>
            <a:r>
              <a:rPr lang="fr-CA" sz="2000" dirty="0"/>
              <a:t> </a:t>
            </a:r>
            <a:r>
              <a:rPr lang="fr-CA" sz="2000" dirty="0" err="1"/>
              <a:t>sheets</a:t>
            </a:r>
            <a:r>
              <a:rPr lang="fr-CA" sz="2000" dirty="0"/>
              <a:t> and case </a:t>
            </a:r>
            <a:r>
              <a:rPr lang="fr-CA" sz="2000" dirty="0" err="1"/>
              <a:t>studies</a:t>
            </a:r>
            <a:endParaRPr lang="en-US" sz="2000" dirty="0"/>
          </a:p>
          <a:p>
            <a:pPr marL="800100" lvl="2" indent="-342900" fontAlgn="base">
              <a:spcBef>
                <a:spcPct val="20000"/>
              </a:spcBef>
              <a:spcAft>
                <a:spcPts val="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Join a Peer Community</a:t>
            </a:r>
          </a:p>
          <a:p>
            <a:pPr marL="800100" lvl="2" indent="-342900" fontAlgn="base">
              <a:spcBef>
                <a:spcPct val="20000"/>
              </a:spcBef>
              <a:spcAft>
                <a:spcPts val="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Get special rates on breeding services through our network of providers</a:t>
            </a:r>
          </a:p>
          <a:p>
            <a:pPr marL="457200" lvl="2" fontAlgn="base">
              <a:spcBef>
                <a:spcPct val="20000"/>
              </a:spcBef>
              <a:spcAft>
                <a:spcPts val="300"/>
              </a:spcAft>
              <a:buClr>
                <a:srgbClr val="FF9933"/>
              </a:buClr>
              <a:buSzPct val="100000"/>
              <a:defRPr/>
            </a:pPr>
            <a:endParaRPr lang="en-US" sz="1600" dirty="0"/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Our team will be happy to answer your questions!</a:t>
            </a:r>
          </a:p>
          <a:p>
            <a:pPr algn="ctr"/>
            <a:r>
              <a:rPr lang="en-US" sz="2400" dirty="0">
                <a:hlinkClick r:id="rId3"/>
              </a:rPr>
              <a:t>deployment@integratedbreeding.net</a:t>
            </a:r>
            <a:r>
              <a:rPr lang="en-US" sz="2400" dirty="0"/>
              <a:t> </a:t>
            </a:r>
          </a:p>
          <a:p>
            <a:pPr algn="ctr"/>
            <a:endParaRPr lang="en-GB" sz="2400" dirty="0">
              <a:solidFill>
                <a:schemeClr val="accent1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ts val="300"/>
              </a:spcAft>
              <a:buClr>
                <a:srgbClr val="FF9933"/>
              </a:buClr>
              <a:buSzPct val="100000"/>
              <a:buFont typeface="Wingdings" pitchFamily="2" charset="2"/>
              <a:buChar char="§"/>
              <a:defRPr/>
            </a:pPr>
            <a:endParaRPr lang="en-GB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32" y="16932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6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52"/>
          <a:stretch/>
        </p:blipFill>
        <p:spPr>
          <a:xfrm>
            <a:off x="0" y="0"/>
            <a:ext cx="9143999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42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ACA1C-7059-43E3-9BD8-478BD557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B1F10-7332-4C24-B90B-6EE8D6E55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1"/>
            <a:ext cx="8338343" cy="5715000"/>
          </a:xfrm>
        </p:spPr>
        <p:txBody>
          <a:bodyPr/>
          <a:lstStyle/>
          <a:p>
            <a:r>
              <a:rPr lang="en-US" dirty="0"/>
              <a:t>BMS Pro is designed to be deployed as a multi-user system on a LAN or on a server in the cloud. In this way:</a:t>
            </a:r>
          </a:p>
          <a:p>
            <a:pPr lvl="1"/>
            <a:r>
              <a:rPr lang="en-US" dirty="0"/>
              <a:t>Distributed breeding teams can work on the same program</a:t>
            </a:r>
          </a:p>
          <a:p>
            <a:pPr lvl="1"/>
            <a:r>
              <a:rPr lang="en-US" dirty="0"/>
              <a:t>Institutional data and memory are preserved</a:t>
            </a:r>
          </a:p>
          <a:p>
            <a:pPr lvl="1"/>
            <a:r>
              <a:rPr lang="en-US" dirty="0"/>
              <a:t>Data is regularly and safely backed up</a:t>
            </a:r>
          </a:p>
          <a:p>
            <a:pPr lvl="1"/>
            <a:r>
              <a:rPr lang="en-US" dirty="0"/>
              <a:t>Support team/server manager provides updates and maintenance.</a:t>
            </a:r>
          </a:p>
          <a:p>
            <a:r>
              <a:rPr lang="en-US" dirty="0"/>
              <a:t>In </a:t>
            </a:r>
            <a:r>
              <a:rPr lang="en-US" u="sng" dirty="0">
                <a:uFill>
                  <a:solidFill>
                    <a:schemeClr val="accent6"/>
                  </a:solidFill>
                </a:uFill>
              </a:rPr>
              <a:t>special cases </a:t>
            </a:r>
            <a:r>
              <a:rPr lang="en-US" dirty="0"/>
              <a:t>with small, remote breeding programs, BMS Pro can be deployed as a single-user desktop application</a:t>
            </a:r>
          </a:p>
          <a:p>
            <a:pPr lvl="2">
              <a:buFont typeface="Wingdings" panose="05000000000000000000" pitchFamily="2" charset="2"/>
              <a:buChar char="v"/>
            </a:pPr>
            <a:endParaRPr lang="fr-CA" b="0" dirty="0"/>
          </a:p>
        </p:txBody>
      </p:sp>
    </p:spTree>
    <p:extLst>
      <p:ext uri="{BB962C8B-B14F-4D97-AF65-F5344CB8AC3E}">
        <p14:creationId xmlns:p14="http://schemas.microsoft.com/office/powerpoint/2010/main" val="296041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E7B2C-6349-45D5-8250-7972D45FC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Deployment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AB649-12FC-4AAC-9524-065FA062F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9700"/>
            <a:ext cx="8229600" cy="5121275"/>
          </a:xfrm>
        </p:spPr>
        <p:txBody>
          <a:bodyPr/>
          <a:lstStyle/>
          <a:p>
            <a:pPr lvl="0"/>
            <a:r>
              <a:rPr lang="en-US" dirty="0"/>
              <a:t>Core modules of BMS Pro are open source. Codes are available on GitHub</a:t>
            </a:r>
          </a:p>
          <a:p>
            <a:pPr lvl="0"/>
            <a:endParaRPr lang="en-US" sz="1200" dirty="0"/>
          </a:p>
          <a:p>
            <a:r>
              <a:rPr lang="en-CA" dirty="0"/>
              <a:t>A license in required for some analytical components, and comes with training and support from the IBP.</a:t>
            </a:r>
          </a:p>
          <a:p>
            <a:endParaRPr lang="en-CA" sz="1200" dirty="0"/>
          </a:p>
          <a:p>
            <a:r>
              <a:rPr lang="en-CA" dirty="0"/>
              <a:t>IBP is a partner in the </a:t>
            </a:r>
            <a:r>
              <a:rPr lang="en-CA" dirty="0" err="1"/>
              <a:t>BrAPI</a:t>
            </a:r>
            <a:r>
              <a:rPr lang="en-CA" dirty="0"/>
              <a:t> consortium providing common, open web services for integration of third party components to the BMS Pro experience.</a:t>
            </a:r>
            <a:endParaRPr lang="fr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BAA19D-442F-4ECF-A64C-070EE1AE8DE8}"/>
              </a:ext>
            </a:extLst>
          </p:cNvPr>
          <p:cNvSpPr/>
          <p:nvPr/>
        </p:nvSpPr>
        <p:spPr>
          <a:xfrm>
            <a:off x="393032" y="3657600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400" dirty="0"/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0420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D9A3-E434-4158-92CA-52E0B286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BMS Pro – Who is it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7F7B9-D9AC-4356-B78C-BBC47C9F1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050925"/>
            <a:ext cx="8229600" cy="5121275"/>
          </a:xfrm>
        </p:spPr>
        <p:txBody>
          <a:bodyPr/>
          <a:lstStyle/>
          <a:p>
            <a:pPr marL="0" indent="0">
              <a:buNone/>
            </a:pPr>
            <a:r>
              <a:rPr lang="en-AU" sz="2400" dirty="0">
                <a:solidFill>
                  <a:schemeClr val="accent4">
                    <a:lumMod val="75000"/>
                  </a:schemeClr>
                </a:solidFill>
              </a:rPr>
              <a:t>BMS Pro is developed and deployed by the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not-for-profit Integrated Breeding Platform (IBP) </a:t>
            </a:r>
            <a:endParaRPr lang="en-AU" sz="24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dirty="0"/>
              <a:t>Public Institutions</a:t>
            </a:r>
          </a:p>
          <a:p>
            <a:pPr lvl="1"/>
            <a:r>
              <a:rPr lang="en-US" sz="2400" dirty="0"/>
              <a:t>Breeding programs in developing </a:t>
            </a:r>
            <a:r>
              <a:rPr lang="en-US" dirty="0"/>
              <a:t>c</a:t>
            </a:r>
            <a:r>
              <a:rPr lang="en-US" sz="2400" dirty="0"/>
              <a:t>ountries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a typeface="+mn-ea"/>
              </a:rPr>
              <a:t>(subsidized users)</a:t>
            </a:r>
            <a:endParaRPr lang="en-AU" sz="2000" dirty="0">
              <a:solidFill>
                <a:schemeClr val="accent4">
                  <a:lumMod val="75000"/>
                </a:schemeClr>
              </a:solidFill>
              <a:ea typeface="+mn-ea"/>
            </a:endParaRPr>
          </a:p>
          <a:p>
            <a:r>
              <a:rPr lang="en-AU" dirty="0"/>
              <a:t>Cross-institutional projects</a:t>
            </a:r>
          </a:p>
          <a:p>
            <a:pPr marL="742950" lvl="2" indent="-342900">
              <a:buClr>
                <a:srgbClr val="FF9933"/>
              </a:buClr>
              <a:buFont typeface="Wingdings" pitchFamily="2" charset="2"/>
              <a:buChar char="§"/>
            </a:pPr>
            <a:r>
              <a:rPr lang="en-AU" dirty="0"/>
              <a:t>Funded projects requiring multi-user collaboration </a:t>
            </a:r>
            <a:r>
              <a:rPr lang="en-AU" dirty="0">
                <a:solidFill>
                  <a:schemeClr val="accent4">
                    <a:lumMod val="75000"/>
                  </a:schemeClr>
                </a:solidFill>
                <a:ea typeface="+mn-ea"/>
              </a:rPr>
              <a:t>(cost recovery)</a:t>
            </a:r>
          </a:p>
          <a:p>
            <a:pPr lvl="1"/>
            <a:r>
              <a:rPr lang="en-AU" dirty="0"/>
              <a:t>Small-to-medium businesses </a:t>
            </a:r>
            <a:r>
              <a:rPr lang="en-AU" sz="2000" dirty="0">
                <a:solidFill>
                  <a:schemeClr val="accent4">
                    <a:lumMod val="75000"/>
                  </a:schemeClr>
                </a:solidFill>
                <a:ea typeface="+mn-ea"/>
              </a:rPr>
              <a:t>(paying clients)</a:t>
            </a:r>
          </a:p>
          <a:p>
            <a:pPr marL="342900" lvl="1" indent="-342900">
              <a:buClr>
                <a:srgbClr val="FF9933"/>
              </a:buClr>
              <a:buFont typeface="Wingdings" pitchFamily="2" charset="2"/>
              <a:buChar char="§"/>
            </a:pPr>
            <a:r>
              <a:rPr lang="en-AU" sz="2800" b="1" dirty="0">
                <a:ea typeface="+mn-ea"/>
              </a:rPr>
              <a:t>Universities </a:t>
            </a:r>
          </a:p>
          <a:p>
            <a:pPr lvl="1"/>
            <a:r>
              <a:rPr lang="en-AU" sz="2400" dirty="0"/>
              <a:t>for research </a:t>
            </a: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(cost recovery)</a:t>
            </a:r>
            <a:endParaRPr lang="en-AU" sz="2400" dirty="0"/>
          </a:p>
          <a:p>
            <a:pPr lvl="1"/>
            <a:r>
              <a:rPr lang="en-AU" dirty="0"/>
              <a:t>for </a:t>
            </a:r>
            <a:r>
              <a:rPr lang="en-AU" sz="2400" dirty="0"/>
              <a:t>teaching </a:t>
            </a: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(subsidized)</a:t>
            </a:r>
          </a:p>
        </p:txBody>
      </p:sp>
    </p:spTree>
    <p:extLst>
      <p:ext uri="{BB962C8B-B14F-4D97-AF65-F5344CB8AC3E}">
        <p14:creationId xmlns:p14="http://schemas.microsoft.com/office/powerpoint/2010/main" val="161471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462BA-2601-488E-BD18-61872E1D2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Categories of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0AFD2-254E-4728-920B-0FD41C711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3810000" cy="2576533"/>
          </a:xfrm>
        </p:spPr>
        <p:txBody>
          <a:bodyPr/>
          <a:lstStyle/>
          <a:p>
            <a:pPr marL="225425" indent="-225425">
              <a:tabLst>
                <a:tab pos="5257800" algn="l"/>
              </a:tabLst>
            </a:pPr>
            <a:r>
              <a:rPr lang="en-AU" sz="1800" b="1" dirty="0"/>
              <a:t>Subsidized clients</a:t>
            </a:r>
            <a:r>
              <a:rPr lang="en-AU" sz="1800" dirty="0"/>
              <a:t> are people from </a:t>
            </a:r>
            <a:r>
              <a:rPr lang="en-AU" sz="1800" b="1" dirty="0"/>
              <a:t>public institutions in developing countries</a:t>
            </a:r>
            <a:r>
              <a:rPr lang="en-AU" sz="1800" dirty="0"/>
              <a:t> </a:t>
            </a:r>
          </a:p>
          <a:p>
            <a:pPr lvl="1">
              <a:tabLst>
                <a:tab pos="5257800" algn="l"/>
              </a:tabLst>
            </a:pPr>
            <a:r>
              <a:rPr lang="en-AU" sz="1600" dirty="0"/>
              <a:t>receive BMS Pro products and support services free of charge</a:t>
            </a:r>
          </a:p>
          <a:p>
            <a:pPr lvl="1">
              <a:tabLst>
                <a:tab pos="5257800" algn="l"/>
              </a:tabLst>
            </a:pPr>
            <a:r>
              <a:rPr lang="en-AU" sz="1600" dirty="0"/>
              <a:t>costs covered by external resources (donor funds, etc.).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585F6AF-B467-4928-A6AF-3A1F6BA6FDAB}"/>
              </a:ext>
            </a:extLst>
          </p:cNvPr>
          <p:cNvSpPr txBox="1">
            <a:spLocks/>
          </p:cNvSpPr>
          <p:nvPr/>
        </p:nvSpPr>
        <p:spPr bwMode="auto">
          <a:xfrm>
            <a:off x="4724400" y="1142999"/>
            <a:ext cx="3810000" cy="257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◦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44444"/>
              </a:buClr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31775" indent="-231775">
              <a:buClr>
                <a:schemeClr val="accent1"/>
              </a:buClr>
            </a:pPr>
            <a:r>
              <a:rPr lang="en-AU" sz="1800" kern="0" dirty="0"/>
              <a:t>All non-subsidized users can access BMS Pro products and services as paying clients. </a:t>
            </a:r>
          </a:p>
          <a:p>
            <a:pPr marL="800100" lvl="1" indent="-342900">
              <a:buFont typeface="Arial" panose="020B0604020202020204" pitchFamily="34" charset="0"/>
              <a:buChar char="°"/>
            </a:pPr>
            <a:r>
              <a:rPr lang="en-AU" sz="1600" kern="0" dirty="0"/>
              <a:t>Prices and conditions for license and services are scaled in accordance with the institution’s nature, size and region. </a:t>
            </a:r>
          </a:p>
          <a:p>
            <a:pPr lvl="1">
              <a:tabLst>
                <a:tab pos="5257800" algn="l"/>
              </a:tabLst>
            </a:pPr>
            <a:endParaRPr lang="en-AU" sz="1100" kern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9554E-9C9B-4049-9862-62A22FB07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32"/>
          <a:stretch/>
        </p:blipFill>
        <p:spPr>
          <a:xfrm>
            <a:off x="1377957" y="3480722"/>
            <a:ext cx="2224288" cy="25505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183B49-A670-44D7-A8FC-3B7698095C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60"/>
          <a:stretch/>
        </p:blipFill>
        <p:spPr>
          <a:xfrm>
            <a:off x="5791200" y="3371200"/>
            <a:ext cx="2133600" cy="28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84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57400"/>
            <a:ext cx="9144000" cy="48006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09600" y="152400"/>
            <a:ext cx="8229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21559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support tool for education</a:t>
            </a:r>
            <a:endParaRPr kumimoji="0" lang="en-US" b="0" i="0" u="none" strike="noStrike" kern="0" cap="none" spc="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9680" y="990600"/>
            <a:ext cx="7652320" cy="58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/>
              </a:rPr>
              <a:t>Specific BMS training version</a:t>
            </a:r>
          </a:p>
          <a:p>
            <a:pPr marL="800100" lvl="2" indent="-34290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°"/>
              <a:defRPr/>
            </a:pPr>
            <a:r>
              <a:rPr lang="en-US" sz="1600" dirty="0"/>
              <a:t>Installation on a local or web server</a:t>
            </a:r>
          </a:p>
          <a:p>
            <a:pPr marL="800100" lvl="2" indent="-34290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°"/>
              <a:defRPr/>
            </a:pPr>
            <a:r>
              <a:rPr lang="en-US" sz="1600" dirty="0"/>
              <a:t>Concomitant use by multiple users</a:t>
            </a:r>
          </a:p>
          <a:p>
            <a:pPr marL="800100" lvl="2" indent="-34290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°"/>
              <a:defRPr/>
            </a:pPr>
            <a:r>
              <a:rPr lang="en-US" sz="1600" dirty="0"/>
              <a:t>Backup and restore</a:t>
            </a:r>
          </a:p>
          <a:p>
            <a:pPr marL="800100" lvl="2" indent="-342900" fontAlgn="base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°"/>
              <a:defRPr/>
            </a:pPr>
            <a:r>
              <a:rPr lang="en-US" sz="1600" dirty="0"/>
              <a:t>Training data sets</a:t>
            </a:r>
          </a:p>
          <a:p>
            <a:pPr marL="342900" marR="0" lvl="1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/>
              </a:rPr>
              <a:t>Implementation of academic learning</a:t>
            </a:r>
            <a:endParaRPr lang="en-GB" sz="2000" b="1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2" indent="-342900" fontAlgn="base">
              <a:spcBef>
                <a:spcPct val="20000"/>
              </a:spcBef>
              <a:spcAft>
                <a:spcPts val="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°"/>
              <a:defRPr/>
            </a:pPr>
            <a:r>
              <a:rPr lang="en-GB" sz="1600" dirty="0"/>
              <a:t>Tutorials and practical exercises available</a:t>
            </a:r>
          </a:p>
          <a:p>
            <a:pPr marL="800100" lvl="2" indent="-342900" fontAlgn="base">
              <a:spcBef>
                <a:spcPct val="20000"/>
              </a:spcBef>
              <a:spcAft>
                <a:spcPts val="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°"/>
              <a:defRPr/>
            </a:pPr>
            <a:r>
              <a:rPr lang="en-GB" sz="1600" dirty="0"/>
              <a:t>Test and compare different breeding approaches</a:t>
            </a:r>
          </a:p>
          <a:p>
            <a:pPr marL="800100" lvl="2" indent="-342900" fontAlgn="base">
              <a:spcBef>
                <a:spcPct val="20000"/>
              </a:spcBef>
              <a:spcAft>
                <a:spcPts val="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°"/>
              <a:defRPr/>
            </a:pPr>
            <a:r>
              <a:rPr lang="en-GB" sz="1600" dirty="0"/>
              <a:t>Simulate breeding programme activities</a:t>
            </a:r>
          </a:p>
          <a:p>
            <a:pPr marL="800100" lvl="2" indent="-342900" fontAlgn="base">
              <a:spcBef>
                <a:spcPct val="20000"/>
              </a:spcBef>
              <a:spcAft>
                <a:spcPts val="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°"/>
              <a:defRPr/>
            </a:pPr>
            <a:r>
              <a:rPr lang="en-GB" sz="1600" dirty="0"/>
              <a:t>BMS course can be part of the student accreditation</a:t>
            </a:r>
          </a:p>
          <a:p>
            <a:pPr marL="3429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/>
              </a:rPr>
              <a:t>Added value to students an Universities:</a:t>
            </a:r>
          </a:p>
          <a:p>
            <a:pPr marL="800100" lvl="2" indent="-342900" fontAlgn="base">
              <a:spcBef>
                <a:spcPct val="20000"/>
              </a:spcBef>
              <a:spcAft>
                <a:spcPts val="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°"/>
              <a:defRPr/>
            </a:pPr>
            <a:r>
              <a:rPr lang="en-US" sz="1600" dirty="0"/>
              <a:t>Exposure to modern and comprehensive analytical pipeline</a:t>
            </a:r>
          </a:p>
          <a:p>
            <a:pPr marL="800100" lvl="2" indent="-342900" fontAlgn="base">
              <a:spcBef>
                <a:spcPct val="20000"/>
              </a:spcBef>
              <a:spcAft>
                <a:spcPts val="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°"/>
              <a:defRPr/>
            </a:pPr>
            <a:r>
              <a:rPr lang="en-US" sz="1600" dirty="0"/>
              <a:t>Facilitate integration into private companies</a:t>
            </a:r>
          </a:p>
          <a:p>
            <a:pPr marL="800100" lvl="2" indent="-342900" fontAlgn="base">
              <a:spcBef>
                <a:spcPct val="20000"/>
              </a:spcBef>
              <a:spcAft>
                <a:spcPts val="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°"/>
              <a:defRPr/>
            </a:pPr>
            <a:r>
              <a:rPr lang="en-US" sz="1600" dirty="0"/>
              <a:t>Same installation can include a production version for </a:t>
            </a:r>
            <a:r>
              <a:rPr lang="en-US" sz="1600" dirty="0">
                <a:solidFill>
                  <a:schemeClr val="accent3"/>
                </a:solidFill>
              </a:rPr>
              <a:t>student practical work </a:t>
            </a:r>
            <a:r>
              <a:rPr lang="en-US" sz="1600" dirty="0"/>
              <a:t>and/or </a:t>
            </a:r>
            <a:r>
              <a:rPr lang="en-US" sz="1600" dirty="0">
                <a:solidFill>
                  <a:schemeClr val="accent3"/>
                </a:solidFill>
              </a:rPr>
              <a:t>teacher breeding activities</a:t>
            </a:r>
            <a:r>
              <a:rPr lang="en-US" sz="1600" dirty="0"/>
              <a:t>.</a:t>
            </a:r>
          </a:p>
          <a:p>
            <a:pPr marL="342900" lvl="1" indent="-342900" fontAlgn="base">
              <a:spcBef>
                <a:spcPct val="20000"/>
              </a:spcBef>
              <a:spcAft>
                <a:spcPts val="300"/>
              </a:spcAft>
              <a:buClr>
                <a:srgbClr val="FF9933"/>
              </a:buClr>
              <a:buSzPct val="100000"/>
              <a:buFont typeface="Wingdings" pitchFamily="2" charset="2"/>
              <a:buChar char="§"/>
              <a:defRPr/>
            </a:pPr>
            <a:endParaRPr lang="en-US" sz="1600" dirty="0"/>
          </a:p>
          <a:p>
            <a:pPr marL="342900" lvl="1" indent="-342900" fontAlgn="base">
              <a:spcBef>
                <a:spcPct val="20000"/>
              </a:spcBef>
              <a:spcAft>
                <a:spcPts val="300"/>
              </a:spcAft>
              <a:buClr>
                <a:srgbClr val="FF9933"/>
              </a:buClr>
              <a:buSzPct val="100000"/>
              <a:buFont typeface="Wingdings" pitchFamily="2" charset="2"/>
              <a:buChar char="§"/>
              <a:defRPr/>
            </a:pPr>
            <a:endParaRPr lang="en-GB" sz="1600" dirty="0"/>
          </a:p>
          <a:p>
            <a:pPr marL="342900" indent="-342900" fontAlgn="base">
              <a:spcBef>
                <a:spcPct val="20000"/>
              </a:spcBef>
              <a:spcAft>
                <a:spcPts val="300"/>
              </a:spcAft>
              <a:buClr>
                <a:srgbClr val="FF9933"/>
              </a:buClr>
              <a:buSzPct val="100000"/>
              <a:buFont typeface="Wingdings" pitchFamily="2" charset="2"/>
              <a:buChar char="§"/>
              <a:defRPr/>
            </a:pP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5FC85-91A2-4956-97C1-5B94F6D3F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96"/>
          <a:stretch/>
        </p:blipFill>
        <p:spPr>
          <a:xfrm>
            <a:off x="6116515" y="990600"/>
            <a:ext cx="2695646" cy="27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67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err="1"/>
              <a:t>Functionality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r="1850" b="48024"/>
          <a:stretch/>
        </p:blipFill>
        <p:spPr>
          <a:xfrm>
            <a:off x="3657600" y="4003324"/>
            <a:ext cx="5410200" cy="28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0507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BP Standard Colours">
      <a:dk1>
        <a:srgbClr val="000000"/>
      </a:dk1>
      <a:lt1>
        <a:srgbClr val="FFFFFF"/>
      </a:lt1>
      <a:dk2>
        <a:srgbClr val="444444"/>
      </a:dk2>
      <a:lt2>
        <a:srgbClr val="BED6B2"/>
      </a:lt2>
      <a:accent1>
        <a:srgbClr val="F47F2B"/>
      </a:accent1>
      <a:accent2>
        <a:srgbClr val="00508D"/>
      </a:accent2>
      <a:accent3>
        <a:srgbClr val="668425"/>
      </a:accent3>
      <a:accent4>
        <a:srgbClr val="2B80F4"/>
      </a:accent4>
      <a:accent5>
        <a:srgbClr val="43D23A"/>
      </a:accent5>
      <a:accent6>
        <a:srgbClr val="9E000F"/>
      </a:accent6>
      <a:hlink>
        <a:srgbClr val="00508D"/>
      </a:hlink>
      <a:folHlink>
        <a:srgbClr val="2B80F4"/>
      </a:folHlink>
    </a:clrScheme>
    <a:fontScheme name="1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IBP_PPT-template3</Template>
  <TotalTime>5000</TotalTime>
  <Words>1243</Words>
  <Application>Microsoft Office PowerPoint</Application>
  <PresentationFormat>On-screen Show (4:3)</PresentationFormat>
  <Paragraphs>218</Paragraphs>
  <Slides>39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Ebrima</vt:lpstr>
      <vt:lpstr>Wingdings</vt:lpstr>
      <vt:lpstr>1_Office Theme</vt:lpstr>
      <vt:lpstr>PowerPoint Presentation</vt:lpstr>
      <vt:lpstr>What is BMS Pro?</vt:lpstr>
      <vt:lpstr>PowerPoint Presentation</vt:lpstr>
      <vt:lpstr>Deployment</vt:lpstr>
      <vt:lpstr>Deployment</vt:lpstr>
      <vt:lpstr>BMS Pro – Who is it for?</vt:lpstr>
      <vt:lpstr>Categories of users</vt:lpstr>
      <vt:lpstr>PowerPoint Presentation</vt:lpstr>
      <vt:lpstr>Functionality</vt:lpstr>
      <vt:lpstr>Core Applications</vt:lpstr>
      <vt:lpstr>BMS Workbench – Multiple programs</vt:lpstr>
      <vt:lpstr>Roles and Permissions</vt:lpstr>
      <vt:lpstr>List Manager</vt:lpstr>
      <vt:lpstr>Germplasm Details and Pedigree tree</vt:lpstr>
      <vt:lpstr>Crossing Manager or Export template</vt:lpstr>
      <vt:lpstr>PowerPoint Presentation</vt:lpstr>
      <vt:lpstr>Advance Nurseries</vt:lpstr>
      <vt:lpstr>Seed Inventory: track seed stocks </vt:lpstr>
      <vt:lpstr>Trial Manager: Field Testing</vt:lpstr>
      <vt:lpstr>Crop Specific Trait Dictionaries</vt:lpstr>
      <vt:lpstr>Field Plan</vt:lpstr>
      <vt:lpstr>Labels</vt:lpstr>
      <vt:lpstr>Electronic data capture</vt:lpstr>
      <vt:lpstr>Stats Analysis – Single Site</vt:lpstr>
      <vt:lpstr>Stats – Multi site Analysis</vt:lpstr>
      <vt:lpstr>Query Tools</vt:lpstr>
      <vt:lpstr>Head to Head Query</vt:lpstr>
      <vt:lpstr>Management and Analysis of  Genotyping Data</vt:lpstr>
      <vt:lpstr>Uploading genotyping data</vt:lpstr>
      <vt:lpstr>Visualization of genotyping data</vt:lpstr>
      <vt:lpstr>Associated services</vt:lpstr>
      <vt:lpstr>Targeted and dedicated support</vt:lpstr>
      <vt:lpstr>Documentation and training</vt:lpstr>
      <vt:lpstr>PowerPoint Presentation</vt:lpstr>
      <vt:lpstr>IBP: more than just the BMS –                                    e.g. Markers; 3rd party services; etc.</vt:lpstr>
      <vt:lpstr>Local support teams: providing assistance where you need it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BOIRE, Valérie (GCP)</dc:creator>
  <cp:lastModifiedBy>Valérie Boire</cp:lastModifiedBy>
  <cp:revision>242</cp:revision>
  <cp:lastPrinted>2017-10-26T18:37:37Z</cp:lastPrinted>
  <dcterms:created xsi:type="dcterms:W3CDTF">2014-11-18T17:11:33Z</dcterms:created>
  <dcterms:modified xsi:type="dcterms:W3CDTF">2019-07-10T17:05:05Z</dcterms:modified>
</cp:coreProperties>
</file>